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5"/>
  </p:notesMasterIdLst>
  <p:sldIdLst>
    <p:sldId id="280" r:id="rId4"/>
    <p:sldId id="2076137237" r:id="rId5"/>
    <p:sldId id="284" r:id="rId6"/>
    <p:sldId id="2076137973" r:id="rId7"/>
    <p:sldId id="2076137974" r:id="rId8"/>
    <p:sldId id="272" r:id="rId9"/>
    <p:sldId id="2076137971" r:id="rId10"/>
    <p:sldId id="325" r:id="rId11"/>
    <p:sldId id="2076137248" r:id="rId12"/>
    <p:sldId id="2076137976" r:id="rId13"/>
    <p:sldId id="2076137984" r:id="rId14"/>
    <p:sldId id="2076137986" r:id="rId15"/>
    <p:sldId id="2076137985" r:id="rId16"/>
    <p:sldId id="2076137983" r:id="rId17"/>
    <p:sldId id="2076137981" r:id="rId18"/>
    <p:sldId id="2076137982" r:id="rId19"/>
    <p:sldId id="2076137980" r:id="rId20"/>
    <p:sldId id="2076137977" r:id="rId21"/>
    <p:sldId id="344" r:id="rId22"/>
    <p:sldId id="2076137239" r:id="rId23"/>
    <p:sldId id="37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12450546-E4EF-B546-A479-E0D97BAE6BF2}">
          <p14:sldIdLst>
            <p14:sldId id="280"/>
            <p14:sldId id="2076137237"/>
            <p14:sldId id="284"/>
            <p14:sldId id="2076137973"/>
            <p14:sldId id="2076137974"/>
            <p14:sldId id="272"/>
            <p14:sldId id="2076137971"/>
            <p14:sldId id="325"/>
            <p14:sldId id="2076137248"/>
            <p14:sldId id="2076137976"/>
            <p14:sldId id="2076137984"/>
            <p14:sldId id="2076137986"/>
            <p14:sldId id="2076137985"/>
            <p14:sldId id="2076137983"/>
            <p14:sldId id="2076137981"/>
            <p14:sldId id="2076137982"/>
            <p14:sldId id="2076137980"/>
            <p14:sldId id="2076137977"/>
          </p14:sldIdLst>
        </p14:section>
        <p14:section name="Cool Extras (if time allows)" id="{53D7E52F-99BD-1049-BC2B-4226AE3B90F6}">
          <p14:sldIdLst>
            <p14:sldId id="344"/>
            <p14:sldId id="2076137239"/>
            <p14:sldId id="37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A79"/>
    <a:srgbClr val="2353FF"/>
    <a:srgbClr val="89ABE8"/>
    <a:srgbClr val="7995D0"/>
    <a:srgbClr val="809FD9"/>
    <a:srgbClr val="83A2E2"/>
    <a:srgbClr val="99C1FF"/>
    <a:srgbClr val="92B8EF"/>
    <a:srgbClr val="E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4E38C-BF80-B8D2-7E06-AFFB5C213EDB}" v="40" dt="2022-11-29T16:53:18.740"/>
    <p1510:client id="{870B43BE-7658-C887-7123-5FB0B0E31832}" v="2" dt="2022-12-19T15:13:10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8F3EC"/>
          </a:solidFill>
        </a:fill>
      </a:tcStyle>
    </a:wholeTbl>
    <a:band1H>
      <a:tcStyle>
        <a:tcBdr/>
        <a:fill>
          <a:solidFill>
            <a:srgbClr val="CDE7D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E7D6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30BA78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wholeTbl>
    <a:band1H>
      <a:tcStyle>
        <a:tcBdr/>
        <a:fill>
          <a:solidFill>
            <a:srgbClr val="30BA78"/>
          </a:solidFill>
        </a:fill>
      </a:tcStyle>
    </a:band1H>
    <a:band2H>
      <a:tcStyle>
        <a:tcBdr/>
        <a:fill>
          <a:solidFill>
            <a:srgbClr val="30BA78"/>
          </a:solidFill>
        </a:fill>
      </a:tcStyle>
    </a:band2H>
    <a:band1V>
      <a:tcStyle>
        <a:tcBdr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band1V>
    <a:band2V>
      <a:tcStyle>
        <a:tcBdr/>
        <a:fill>
          <a:solidFill>
            <a:srgbClr val="30BA78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30BA7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30BA78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wholeTbl>
    <a:band1H>
      <a:tcStyle>
        <a:tcBdr/>
        <a:fill>
          <a:solidFill>
            <a:srgbClr val="2453FF"/>
          </a:solidFill>
        </a:fill>
      </a:tcStyle>
    </a:band1H>
    <a:band2H>
      <a:tcStyle>
        <a:tcBdr/>
        <a:fill>
          <a:solidFill>
            <a:srgbClr val="2453FF"/>
          </a:solidFill>
        </a:fill>
      </a:tcStyle>
    </a:band2H>
    <a:band1V>
      <a:tcStyle>
        <a:tcBdr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band1V>
    <a:band2V>
      <a:tcStyle>
        <a:tcBdr/>
        <a:fill>
          <a:solidFill>
            <a:srgbClr val="2453FF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2453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2453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61"/>
    <p:restoredTop sz="92723"/>
  </p:normalViewPr>
  <p:slideViewPr>
    <p:cSldViewPr snapToGrid="0" snapToObjects="1">
      <p:cViewPr varScale="1">
        <p:scale>
          <a:sx n="111" d="100"/>
          <a:sy n="111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217A2-1271-FB4D-813E-F27DE52730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4BCD0-E60B-904C-AB0A-98CF17B3C5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203DB0-9A70-7D40-81DF-69999E98852F}" type="datetime1">
              <a:rPr lang="en-US"/>
              <a:pPr lvl="0"/>
              <a:t>2/15/23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E3E112-20AD-0642-BAE3-6C2E70F17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E15509-C43D-EE4A-A600-F7CCC7AB89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0CC9-87F7-E54A-93B9-94398240B4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6A0F5-B5A4-274D-BA56-63CE2D6B0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9866FC-D2C3-244E-94CC-C61AAA5B4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5FA3-C893-C144-A58C-D1F990094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705DF-F27D-CA48-A6E3-BE52CE3CE5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84FF-4A37-A944-B936-9B66A141824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900806-C785-6742-9E0B-0F59F86CB2FD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4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1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E62BE-54F7-4143-9456-2DD65E3AC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17789-1D04-754F-8B4D-8F2CC3657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8B7-6925-6941-AA0A-1C1B60FAA7C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3D4C4-7DC0-BD4F-B411-3558A55CC62E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0A5AD-2003-2647-A045-C36CF9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E0D3-099F-4749-900B-D8C7D78E4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1A23-D0D9-C84F-9A8C-663845B5660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980C2-DB24-2A4F-980F-0CBAB8F663E1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2E0F8-F851-224D-B41A-77DE4D0AD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65119-A0AB-984A-A008-7AF87F8804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86A9-F76D-724B-AD75-3EF55C01CB9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5209B3-C6C6-B947-95DF-0F4DFB475930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E601E-CB80-534D-8015-0D7B4DB3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194B-C6AF-B04C-B02D-544F050A3F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3CAF-1F78-5647-8AE1-3E7744D5B7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860544-DECB-5245-94AB-65FB89BED76D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9048A-9D77-9A43-AAB0-63D2F8670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C3DAD-8012-C542-A645-B1200FACF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0812-375A-2040-8436-51A0753E2D9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09B34D-05DE-1941-AA03-7B3041FA6CA5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| Infinit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E1756-E365-B243-A13C-51107CD96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69A8861C-0404-B342-8C05-67700F268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475299"/>
            <a:ext cx="5364163" cy="89870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03515115-26A5-4444-A94C-34492F056C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676826"/>
            <a:ext cx="4695828" cy="169273"/>
          </a:xfrm>
        </p:spPr>
        <p:txBody>
          <a:bodyPr/>
          <a:lstStyle>
            <a:lvl1pPr marL="0" indent="0">
              <a:buNone/>
              <a:defRPr lang="en-AU" sz="1000" cap="all" spc="150">
                <a:solidFill>
                  <a:schemeClr val="bg1"/>
                </a:solidFill>
                <a:latin typeface="Poppins SemiBold" pitchFamily="2"/>
                <a:cs typeface="Poppins SemiBold" pitchFamily="2"/>
              </a:defRPr>
            </a:lvl1pPr>
          </a:lstStyle>
          <a:p>
            <a:pPr lvl="0"/>
            <a:r>
              <a:rPr lang="en-AU" dirty="0"/>
              <a:t>00 MONTH 2021</a:t>
            </a:r>
            <a:endParaRPr lang="en-US" dirty="0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4F49E64A-6FD0-144D-A2F3-C0F82D43C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01228" y="2404163"/>
            <a:ext cx="3458937" cy="907171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1AD68-DBF2-744E-914E-075D63A30A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9" y="482446"/>
            <a:ext cx="2503599" cy="77942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564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EC4F12-3E59-5840-BAC9-1C343FCA7E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5E694-CAD9-A042-840E-4AF9DD3B21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40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690FF1F-1E72-3041-8D0C-FD2F856D8F05}"/>
              </a:ext>
            </a:extLst>
          </p:cNvPr>
          <p:cNvSpPr/>
          <p:nvPr/>
        </p:nvSpPr>
        <p:spPr>
          <a:xfrm>
            <a:off x="731840" y="4427780"/>
            <a:ext cx="2284408" cy="1697611"/>
          </a:xfrm>
          <a:prstGeom prst="rect">
            <a:avLst/>
          </a:prstGeom>
          <a:solidFill>
            <a:srgbClr val="19207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521D2-3C22-8B4D-9991-79FC1282FD9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B65953-81EA-D944-942E-294D3E2D72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6853BE-C2BC-7F42-8B4A-D4B69FFF6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52A4B2-AA7B-1A4B-9EAD-0820FB6759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23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81E43B6-06E3-DD41-9E4C-3C9660404131}"/>
              </a:ext>
            </a:extLst>
          </p:cNvPr>
          <p:cNvSpPr/>
          <p:nvPr/>
        </p:nvSpPr>
        <p:spPr>
          <a:xfrm>
            <a:off x="3143250" y="4427780"/>
            <a:ext cx="2284408" cy="1697611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B953EF-B60F-B94A-AB89-FC2A494615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43250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0494CF-7E13-2048-BE9C-9C1E372E9F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EE37A-8C68-4F4D-A11C-9ECBE31F2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620C8F-D602-ED49-8B39-749718B8F7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72646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93389B56-6D18-6549-AF97-405162536CD0}"/>
              </a:ext>
            </a:extLst>
          </p:cNvPr>
          <p:cNvSpPr/>
          <p:nvPr/>
        </p:nvSpPr>
        <p:spPr>
          <a:xfrm>
            <a:off x="5556251" y="4427780"/>
            <a:ext cx="2284408" cy="1697611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D475552-64AA-134C-9E82-A6867D2827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C18E9D-725B-5949-9955-D19BBC7C2D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7812332-E53E-7D40-9D59-286D44C2F8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543E6-8A8E-F040-926E-85F755BAA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5647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E4A08E6-028B-0E4E-A105-E8C87A9451A2}"/>
              </a:ext>
            </a:extLst>
          </p:cNvPr>
          <p:cNvSpPr/>
          <p:nvPr/>
        </p:nvSpPr>
        <p:spPr>
          <a:xfrm>
            <a:off x="7969252" y="4427780"/>
            <a:ext cx="2284408" cy="1697611"/>
          </a:xfrm>
          <a:prstGeom prst="rect">
            <a:avLst/>
          </a:prstGeom>
          <a:solidFill>
            <a:srgbClr val="90EB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98092A6-FAA0-AC45-81B1-CDDC4B9B2B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9252" y="1808161"/>
            <a:ext cx="2284408" cy="2619618"/>
          </a:xfrm>
          <a:solidFill>
            <a:srgbClr val="EFEFEF"/>
          </a:solidFill>
        </p:spPr>
        <p:txBody>
          <a:bodyPr bIns="1007997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46FB302-9ACA-4141-8F3A-B1A5736B6E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4629003"/>
            <a:ext cx="2030818" cy="54169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latin typeface="Poppins Medium"/>
              </a:defRPr>
            </a:lvl1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88F88CA-4CD3-EB46-A432-5BF32FE32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337444"/>
            <a:ext cx="2030818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A09E92F-CE82-4745-89CC-1119695290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98648" y="5593238"/>
            <a:ext cx="2030818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342900" lvl="0">
              <a:spcAft>
                <a:spcPts val="0"/>
              </a:spcAft>
              <a:buNone/>
              <a:defRPr sz="1000"/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99D50C7-56B3-7242-A385-1EDADE0FE7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39137-0177-2940-8AAA-9B73501F1F89}" type="slidenum">
              <a:t>‹#›</a:t>
            </a:fld>
            <a:endParaRPr lang="en-US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803887A4-7544-B241-93CE-D1877567C3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683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8E3A4057-76CD-794E-9CA9-15741D888DD8}"/>
              </a:ext>
            </a:extLst>
          </p:cNvPr>
          <p:cNvCxnSpPr/>
          <p:nvPr/>
        </p:nvCxnSpPr>
        <p:spPr>
          <a:xfrm>
            <a:off x="731840" y="1811005"/>
            <a:ext cx="3490904" cy="0"/>
          </a:xfrm>
          <a:prstGeom prst="straightConnector1">
            <a:avLst/>
          </a:prstGeom>
          <a:noFill/>
          <a:ln w="12701" cap="flat">
            <a:solidFill>
              <a:srgbClr val="2453FF"/>
            </a:solidFill>
            <a:prstDash val="solid"/>
            <a:miter/>
          </a:ln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714A6DEC-7417-5644-A061-2C0FADE9EF7E}"/>
              </a:ext>
            </a:extLst>
          </p:cNvPr>
          <p:cNvSpPr/>
          <p:nvPr/>
        </p:nvSpPr>
        <p:spPr>
          <a:xfrm>
            <a:off x="1811334" y="2166935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E45FD9-DFA7-764B-B538-9CFF9C9DCE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166935"/>
            <a:ext cx="1079504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EB122CC-6D1E-8B44-A987-E1D835AC5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E9556-839C-2342-8FC7-9AA4E96648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19A35CC-8DFD-9C4E-B244-0294D05229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9AACF4-8637-AE4E-AD35-2F5CAF38F8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2626" y="3608386"/>
            <a:ext cx="1078708" cy="1081085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781B59-FB95-8E43-93A1-139126912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5047167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0E03DE-FBE1-394A-8BC8-CE1A859D6C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3CC3C5DB-C730-B24F-8E00-A94261F95B47}"/>
              </a:ext>
            </a:extLst>
          </p:cNvPr>
          <p:cNvSpPr/>
          <p:nvPr/>
        </p:nvSpPr>
        <p:spPr>
          <a:xfrm>
            <a:off x="1811334" y="3608386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4FAAB4-3595-EC44-9D9D-7B082CC77E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EB884D-9851-5B41-9609-16ECAF000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22A7949-830A-8B42-A925-0B6BF1D515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4CFC6A9B-D709-F14E-A516-72A4E5CA9904}"/>
              </a:ext>
            </a:extLst>
          </p:cNvPr>
          <p:cNvSpPr/>
          <p:nvPr/>
        </p:nvSpPr>
        <p:spPr>
          <a:xfrm>
            <a:off x="1811334" y="5047167"/>
            <a:ext cx="2411409" cy="1081085"/>
          </a:xfrm>
          <a:prstGeom prst="rect">
            <a:avLst/>
          </a:prstGeom>
          <a:solidFill>
            <a:srgbClr val="24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74A6A2-3107-6E40-A245-E84B846950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83365-C306-4A42-94F4-62D5D98B66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E5EDFA-3D31-E849-AC67-BC7183DA35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40740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5DB2E1-AC7D-E446-839F-BDDDB4AB9C1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A4B52FD-281B-7640-90F8-C6A9DC32D2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51647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10FCCCC9-0D53-3945-AE5F-6DCD699C1C65}"/>
              </a:ext>
            </a:extLst>
          </p:cNvPr>
          <p:cNvSpPr/>
          <p:nvPr/>
        </p:nvSpPr>
        <p:spPr>
          <a:xfrm>
            <a:off x="5431645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E69541D-1917-C54A-9B08-28995396B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BD8FE7-64B8-B741-B5B3-878CFB07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11A69DF-313C-4542-A760-1B47925C4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FF573361-F1E5-3F47-93AE-4935CAC775B3}"/>
              </a:ext>
            </a:extLst>
          </p:cNvPr>
          <p:cNvSpPr/>
          <p:nvPr/>
        </p:nvSpPr>
        <p:spPr>
          <a:xfrm>
            <a:off x="5431645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513EAA-6C02-1B45-BEB9-022EE995B0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1EFDE5C-0B1E-154E-B1A8-E8DF0D4048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C1B3BEB-D0AF-7448-BA78-405BACA098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A8DCCABB-90C2-234C-9AC1-B78A5F6DB1D5}"/>
              </a:ext>
            </a:extLst>
          </p:cNvPr>
          <p:cNvSpPr/>
          <p:nvPr/>
        </p:nvSpPr>
        <p:spPr>
          <a:xfrm>
            <a:off x="5431645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1AAA3C7-C409-6249-AC52-D05788ED4B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D770ED-36A6-AD46-8007-4091FD41D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915489E-6755-5340-ACCA-B5DFCE63A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7223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2E1D510-7862-4D49-9371-E7316BCB27C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2166935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15C986C-0685-5F47-BB48-B457D8E1EB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360838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4D508A-D169-5144-9F3A-A81E45DE26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963189" y="5048246"/>
            <a:ext cx="1079997" cy="1079997"/>
          </a:xfrm>
          <a:solidFill>
            <a:srgbClr val="EFEFEF"/>
          </a:solidFill>
        </p:spPr>
        <p:txBody>
          <a:bodyPr bIns="503998" anchor="ctr" anchorCtr="1">
            <a:noAutofit/>
          </a:bodyPr>
          <a:lstStyle>
            <a:lvl1pPr algn="ctr">
              <a:buNone/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B57655E3-AF5D-F946-8BB4-955F78E2EA35}"/>
              </a:ext>
            </a:extLst>
          </p:cNvPr>
          <p:cNvSpPr/>
          <p:nvPr/>
        </p:nvSpPr>
        <p:spPr>
          <a:xfrm>
            <a:off x="9043196" y="2166935"/>
            <a:ext cx="2411409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1A877FF3-A854-B24B-91B3-2627E26DB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287143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1ADA563-33D3-8447-9073-078EA8BAD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572655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93CD9D-6C5B-984D-9522-289E6FF39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2795842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0" name="Rectangle 73">
            <a:extLst>
              <a:ext uri="{FF2B5EF4-FFF2-40B4-BE49-F238E27FC236}">
                <a16:creationId xmlns:a16="http://schemas.microsoft.com/office/drawing/2014/main" id="{DA63E784-E496-5149-A4B8-89CDE8B8D1DC}"/>
              </a:ext>
            </a:extLst>
          </p:cNvPr>
          <p:cNvSpPr/>
          <p:nvPr/>
        </p:nvSpPr>
        <p:spPr>
          <a:xfrm>
            <a:off x="9043196" y="3608386"/>
            <a:ext cx="2411409" cy="107542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776C877-CBCC-5F4F-BDA2-6F78BB20CA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3733166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427409F-9C1B-6E41-8ADD-794ED89B1A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018678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F4EC542-7B54-684A-B96F-A38361EFE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4241865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4" name="Rectangle 77">
            <a:extLst>
              <a:ext uri="{FF2B5EF4-FFF2-40B4-BE49-F238E27FC236}">
                <a16:creationId xmlns:a16="http://schemas.microsoft.com/office/drawing/2014/main" id="{92FCADEE-1B39-2742-B340-683F05A80680}"/>
              </a:ext>
            </a:extLst>
          </p:cNvPr>
          <p:cNvSpPr/>
          <p:nvPr/>
        </p:nvSpPr>
        <p:spPr>
          <a:xfrm>
            <a:off x="9043196" y="5048246"/>
            <a:ext cx="2414592" cy="1081085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B37C7FF-EC76-944A-B954-AB340949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179189"/>
            <a:ext cx="2162482" cy="23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Poppins Medium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97698AB3-761D-FD46-B023-D7263B4AD3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464701"/>
            <a:ext cx="2162482" cy="1692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343D44B-941D-3544-8FED-24487827AE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78774" y="5687888"/>
            <a:ext cx="2162482" cy="33855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marL="342900" lvl="0"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name.surename@suse.com</a:t>
            </a:r>
          </a:p>
          <a:p>
            <a:pPr lvl="0"/>
            <a:r>
              <a:rPr lang="en-US"/>
              <a:t>+49 123 456 789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184657E-6E1F-7A49-902B-A0D5C1EE4A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571" y="1682898"/>
            <a:ext cx="1362007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Leadership</a:t>
            </a:r>
            <a:endParaRPr lang="en-US"/>
          </a:p>
        </p:txBody>
      </p:sp>
      <p:cxnSp>
        <p:nvCxnSpPr>
          <p:cNvPr id="49" name="Straight Connector 81">
            <a:extLst>
              <a:ext uri="{FF2B5EF4-FFF2-40B4-BE49-F238E27FC236}">
                <a16:creationId xmlns:a16="http://schemas.microsoft.com/office/drawing/2014/main" id="{BE071733-CF34-164A-9D95-BA41117D02E3}"/>
              </a:ext>
            </a:extLst>
          </p:cNvPr>
          <p:cNvCxnSpPr/>
          <p:nvPr/>
        </p:nvCxnSpPr>
        <p:spPr>
          <a:xfrm>
            <a:off x="4365263" y="1811005"/>
            <a:ext cx="7094903" cy="0"/>
          </a:xfrm>
          <a:prstGeom prst="straightConnector1">
            <a:avLst/>
          </a:prstGeom>
          <a:noFill/>
          <a:ln w="12701" cap="flat">
            <a:solidFill>
              <a:srgbClr val="192072"/>
            </a:solidFill>
            <a:prstDash val="solid"/>
            <a:miter/>
          </a:ln>
        </p:spPr>
      </p:cxn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94F5F68-13F4-814A-A4FF-B373DBD19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52687" y="1682898"/>
            <a:ext cx="764054" cy="264691"/>
          </a:xfrm>
          <a:solidFill>
            <a:srgbClr val="FFFFFF"/>
          </a:solidFill>
        </p:spPr>
        <p:txBody>
          <a:bodyPr lIns="107999" rIns="107999" anchorCtr="1"/>
          <a:lstStyle>
            <a:lvl1pPr algn="ctr">
              <a:buNone/>
              <a:defRPr lang="en-GB" sz="1600"/>
            </a:lvl1pPr>
          </a:lstStyle>
          <a:p>
            <a:pPr lvl="0"/>
            <a:r>
              <a:rPr lang="en-GB"/>
              <a:t>Staff</a:t>
            </a:r>
            <a:endParaRPr lang="en-US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79B340FA-124D-C540-B862-23FE70A93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6CC2F-B709-0149-B861-AD21E915680F}" type="slidenum">
              <a:t>‹#›</a:t>
            </a:fld>
            <a:endParaRPr lang="en-US"/>
          </a:p>
        </p:txBody>
      </p:sp>
      <p:sp>
        <p:nvSpPr>
          <p:cNvPr id="52" name="Title Placeholder 22">
            <a:extLst>
              <a:ext uri="{FF2B5EF4-FFF2-40B4-BE49-F238E27FC236}">
                <a16:creationId xmlns:a16="http://schemas.microsoft.com/office/drawing/2014/main" id="{97F53005-C509-204C-B73F-7D23B9A30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4255555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| Image | Blu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67273FB-2B2F-8C42-B0EF-596412182B16}"/>
              </a:ext>
            </a:extLst>
          </p:cNvPr>
          <p:cNvSpPr/>
          <p:nvPr/>
        </p:nvSpPr>
        <p:spPr>
          <a:xfrm>
            <a:off x="0" y="4689472"/>
            <a:ext cx="5556251" cy="2168527"/>
          </a:xfrm>
          <a:prstGeom prst="rect">
            <a:avLst/>
          </a:prstGeom>
          <a:solidFill>
            <a:srgbClr val="1820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EBE2B697-3696-6C49-A0EB-378833C94B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182071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FFFFFF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F050EE8A-4B26-3949-8862-CF5FF0E224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DA203B44-2561-0341-AE0E-B24E4C20A0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divider.</a:t>
            </a:r>
          </a:p>
        </p:txBody>
      </p:sp>
    </p:spTree>
    <p:extLst>
      <p:ext uri="{BB962C8B-B14F-4D97-AF65-F5344CB8AC3E}">
        <p14:creationId xmlns:p14="http://schemas.microsoft.com/office/powerpoint/2010/main" val="42402157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Midnight ">
    <p:bg>
      <p:bgPr>
        <a:solidFill>
          <a:srgbClr val="192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1AA2F0A-3F88-154F-B218-C44112D5EB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0FC28D9-4AC1-E143-A371-74A567924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0B05E-1601-804A-A00B-F025D85603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B376C06-0611-E04C-AB76-BD8ADBD07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Divider Slide | Waterhole 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1FCE959-5F05-294C-B582-82AA76D84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7338F2E0-EC43-8D43-8345-CEE623695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C33E8-20BC-1B44-AFA8-FADA5BE919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D2BC0E7-8DDD-8C45-9243-8E8AD68A9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Green">
    <p:bg>
      <p:bgPr>
        <a:solidFill>
          <a:srgbClr val="30BA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CF381D2-3C2A-A44B-9E88-AB387459AA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FFFFFF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DF03BCA-D98F-104E-8DFF-7680D17FDE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FFFFFF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0577F-242A-2240-B17B-6B3E717FEC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A66F5A9-0309-574F-A204-E1AB170729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Sub Divider Slide | Mint">
    <p:bg>
      <p:bgPr>
        <a:solidFill>
          <a:srgbClr val="90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C7CE7561-F4CC-C44B-BABF-308D799D7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5023997"/>
            <a:ext cx="3458937" cy="91409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>
                <a:solidFill>
                  <a:srgbClr val="0C322C"/>
                </a:solidFill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elit.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68DC865-494C-734C-AA7B-B58F46B68F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747141"/>
            <a:ext cx="3765736" cy="1341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C322C"/>
                </a:solidFill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 for the super sub divider.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BDE740-E989-194E-A848-A5E5A223A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6560D-C730-624F-B1C2-505E064CF9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6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0">
            <a:extLst>
              <a:ext uri="{FF2B5EF4-FFF2-40B4-BE49-F238E27FC236}">
                <a16:creationId xmlns:a16="http://schemas.microsoft.com/office/drawing/2014/main" id="{ACE95A78-5888-624A-BD22-06BC26B68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1388790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B4A20FD8-7EE6-9349-A844-387E8C7C0D2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5373334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F748B4E6-BE41-9743-83C7-FDBBF8F4F2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2384928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C66D249F-6B18-8244-83DC-BE579BE12A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3381067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8DB1BF46-7E85-BF47-A515-0D50224A97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62746" y="4377205"/>
            <a:ext cx="755998" cy="755998"/>
          </a:xfrm>
        </p:spPr>
        <p:txBody>
          <a:bodyPr tIns="431999" anchor="ctr" anchorCtr="1">
            <a:noAutofit/>
          </a:bodyPr>
          <a:lstStyle>
            <a:lvl1pPr marL="0" indent="0" algn="ctr">
              <a:buNone/>
              <a:defRPr sz="700">
                <a:solidFill>
                  <a:srgbClr val="2453FF"/>
                </a:solidFill>
              </a:defRPr>
            </a:lvl1pPr>
            <a:lvl2pPr marL="0" lvl="0" indent="0" algn="ctr">
              <a:spcBef>
                <a:spcPts val="1000"/>
              </a:spcBef>
              <a:buNone/>
              <a:defRPr sz="700">
                <a:solidFill>
                  <a:srgbClr val="2453FF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FB1269BF-B81F-AF4B-9FB0-BD7801E2A3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56639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B403C3D-CF36-674D-B321-751C708C2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4663440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928F8E78-446E-E242-9A61-B14C077584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3662903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ED6AF6FF-8783-3443-8488-EBF229098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2662376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C59979D-C6BE-D44C-8F15-5D24B018E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9252" y="1661839"/>
            <a:ext cx="3490914" cy="231599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400" spc="20"/>
            </a:lvl1pPr>
          </a:lstStyle>
          <a:p>
            <a:pPr lvl="0"/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8B03554-B997-BD4B-AD73-BA483DFA7B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286630"/>
            <a:ext cx="4695828" cy="134651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337DC2C-AF14-A242-8D8D-D473D29BEB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4F24F-0CE9-704B-9C6B-A8513D30DE6E}" type="slidenum">
              <a:t>‹#›</a:t>
            </a:fld>
            <a:endParaRPr lang="en-US"/>
          </a:p>
        </p:txBody>
      </p:sp>
      <p:sp>
        <p:nvSpPr>
          <p:cNvPr id="14" name="Title Placeholder 22">
            <a:extLst>
              <a:ext uri="{FF2B5EF4-FFF2-40B4-BE49-F238E27FC236}">
                <a16:creationId xmlns:a16="http://schemas.microsoft.com/office/drawing/2014/main" id="{D766FD53-AF55-E540-9F94-6417C9924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499591"/>
            <a:ext cx="4695828" cy="8987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multi line headline with icons. </a:t>
            </a:r>
          </a:p>
        </p:txBody>
      </p:sp>
    </p:spTree>
    <p:extLst>
      <p:ext uri="{BB962C8B-B14F-4D97-AF65-F5344CB8AC3E}">
        <p14:creationId xmlns:p14="http://schemas.microsoft.com/office/powerpoint/2010/main" val="139182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DE21CA0-1FAF-674C-AB05-06E9724D6B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09023"/>
            <a:ext cx="12191996" cy="6060652"/>
          </a:xfrm>
          <a:solidFill>
            <a:srgbClr val="EFEFEF"/>
          </a:solidFill>
        </p:spPr>
        <p:txBody>
          <a:bodyPr bIns="899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0FC68D-AFC8-C249-8B4A-3D53762CE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8753C9-BCBD-B24E-A8E2-A04E79B648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|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A49CCA6F-80D8-A644-B9E4-71921AF3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94084"/>
            <a:ext cx="3490914" cy="89870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Side-by-side Agenda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BD2135-F780-C043-BA35-BA21BD53D1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1B07E2-0908-E24A-82EF-3D4F5E5AC26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D9F7844-F6FF-6144-BC24-25F877F3A1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6251" y="2284207"/>
            <a:ext cx="4695828" cy="3207029"/>
          </a:xfrm>
        </p:spPr>
        <p:txBody>
          <a:bodyPr/>
          <a:lstStyle>
            <a:lvl1pPr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1pPr>
            <a:lvl2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2pPr>
            <a:lvl3pPr marL="342900" lvl="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3pPr>
            <a:lvl4pPr marL="342900" lvl="0" indent="-342900">
              <a:spcBef>
                <a:spcPts val="1000"/>
              </a:spcBef>
              <a:spcAft>
                <a:spcPts val="1000"/>
              </a:spcAft>
              <a:buFont typeface="Poppins Medium"/>
              <a:buAutoNum type="arabicPeriod"/>
              <a:defRPr lang="en-AU">
                <a:cs typeface="Poppins Light" pitchFamily="2"/>
              </a:defRPr>
            </a:lvl4pPr>
          </a:lstStyle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  <a:p>
            <a:pPr lvl="0"/>
            <a:r>
              <a:rPr lang="en-AU"/>
              <a:t>Section title here</a:t>
            </a:r>
            <a:br>
              <a:rPr lang="en-AU"/>
            </a:br>
            <a:r>
              <a:rPr lang="en-AU"/>
              <a:t>Short description of content.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0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| Infinity Image">
    <p:bg>
      <p:bgPr>
        <a:solidFill>
          <a:srgbClr val="24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444C530A-00C4-B64C-8B32-E390644C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4B81B50-AE06-5940-8CB8-2BE7D3F01461}"/>
              </a:ext>
            </a:extLst>
          </p:cNvPr>
          <p:cNvSpPr/>
          <p:nvPr/>
        </p:nvSpPr>
        <p:spPr>
          <a:xfrm>
            <a:off x="8633097" y="1928981"/>
            <a:ext cx="1328211" cy="8771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1900 Reston Metro Plaza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Suite 600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Reston, VA 20190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www.rancherfederal.com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49B2C64-5E56-A94F-A484-BC446079C382}"/>
              </a:ext>
            </a:extLst>
          </p:cNvPr>
          <p:cNvSpPr/>
          <p:nvPr/>
        </p:nvSpPr>
        <p:spPr>
          <a:xfrm>
            <a:off x="731840" y="1928981"/>
            <a:ext cx="2143216" cy="492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rPr>
              <a:t>Thank you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88BF49-983C-614C-9B9D-2593FCB9AE3C}"/>
              </a:ext>
            </a:extLst>
          </p:cNvPr>
          <p:cNvSpPr/>
          <p:nvPr/>
        </p:nvSpPr>
        <p:spPr>
          <a:xfrm>
            <a:off x="4351336" y="1928981"/>
            <a:ext cx="2890445" cy="6258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For more information, contact SUSE </a:t>
            </a:r>
            <a:r>
              <a:rPr lang="en-GB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Rancher Federal</a:t>
            </a: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 at: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+1 800 796 3700 (U.S./Canada)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Light" pitchFamily="2"/>
                <a:cs typeface="Poppins Light" pitchFamily="2"/>
              </a:rPr>
              <a:t>+49 (0)911-740 53-0 (Worldwide)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E388AB-EEFE-BC42-A0CB-7791CB7E4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" y="641963"/>
            <a:ext cx="2486482" cy="3996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15980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2101BF4-B11A-6E4D-8520-9CB76492A41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C17049-E394-F148-B866-26C76E64F27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97570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9BED-2FAB-C948-BA49-532C3314CE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17941" y="1494266"/>
            <a:ext cx="3358005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23F115-EB95-B24F-AEA0-AF52FEFC0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097B73A-4D76-CA40-A4EE-9EA9FF435C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5170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4BB16-2EFB-C340-9750-C2CD70241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0521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596C9BC3-421E-C44F-B4A6-0A9BF663AE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0521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66D598-9CFB-234A-82F6-D0AACA03CA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6140" y="1493836"/>
            <a:ext cx="7117241" cy="437356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D7A712-C86F-464C-B8BD-9AA911CF2BE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71727" y="1493635"/>
            <a:ext cx="3174138" cy="4373566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04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1">
    <p:bg>
      <p:bgPr>
        <a:solidFill>
          <a:srgbClr val="D3F4E4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501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A39A0E-ED82-5840-A14D-9D1F4F8D38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2EAE6C2-591C-A942-8200-BA39655808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839203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0D0D8-A4AC-A249-95A7-2CA8C12B20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719AB5-5A02-C549-8A0A-16ED779BE1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05196" y="1428329"/>
            <a:ext cx="2514600" cy="44390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B5F4947-2877-734D-B0CA-F173D8D3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10508165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46EA794E-97C0-4B43-84C9-0516C8CDDA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1050845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2397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6478BDF-687A-6748-9ABE-9A5FF435D6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290D68A-A911-3B4F-8E20-4CFF14A3B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B02C6-3C43-0740-B3DF-2AB884B4E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3" y="1577970"/>
            <a:ext cx="10896603" cy="428942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96C8D-9857-6846-97A9-52DA7C4BA00A}"/>
              </a:ext>
            </a:extLst>
          </p:cNvPr>
          <p:cNvSpPr txBox="1"/>
          <p:nvPr/>
        </p:nvSpPr>
        <p:spPr>
          <a:xfrm>
            <a:off x="4677832" y="6590419"/>
            <a:ext cx="2742349" cy="10772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2453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Federal,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27087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F104C22-932E-784C-98FC-C5495BA27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310" y="958501"/>
            <a:ext cx="10896904" cy="313931"/>
          </a:xfrm>
        </p:spPr>
        <p:txBody>
          <a:bodyPr/>
          <a:lstStyle>
            <a:lvl1pPr marL="0" indent="0">
              <a:buNone/>
              <a:defRPr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E736FC4-8324-A944-A743-6636DF0A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347472"/>
            <a:ext cx="10896603" cy="590931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60316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94B1508-E1BC-E345-B66C-D0DD095B96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" t="3234" r="2005"/>
          <a:stretch>
            <a:fillRect/>
          </a:stretch>
        </p:blipFill>
        <p:spPr>
          <a:xfrm>
            <a:off x="0" y="3255254"/>
            <a:ext cx="12191996" cy="3602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C3B35A61-71BE-FC49-B00E-3F434036F3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91"/>
          <a:stretch>
            <a:fillRect/>
          </a:stretch>
        </p:blipFill>
        <p:spPr>
          <a:xfrm>
            <a:off x="0" y="5985516"/>
            <a:ext cx="8438384" cy="872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4D8990D5-D220-BF42-8007-8B7C94FCE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75"/>
          <a:stretch>
            <a:fillRect/>
          </a:stretch>
        </p:blipFill>
        <p:spPr>
          <a:xfrm>
            <a:off x="3328699" y="5918481"/>
            <a:ext cx="8863306" cy="9495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A7AD4A53-3E0C-E344-A6CF-6B959FF9B8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2410" y="960120"/>
            <a:ext cx="10847408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92733EA-4A42-844B-A53D-841D4D288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10" y="369189"/>
            <a:ext cx="10847408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2FA6B5-02D9-894B-A9FF-2D6391E8D54E}"/>
              </a:ext>
            </a:extLst>
          </p:cNvPr>
          <p:cNvSpPr txBox="1"/>
          <p:nvPr/>
        </p:nvSpPr>
        <p:spPr>
          <a:xfrm>
            <a:off x="4424973" y="6583478"/>
            <a:ext cx="3342049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ea typeface="Titillium" pitchFamily="2"/>
                <a:cs typeface="Arial" pitchFamily="34"/>
              </a:rPr>
              <a:t>© Copyright 2020 Rancher Labs. All Rights Reserved.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B08DC-BB9A-0841-BAEC-DA19DF7DD155}"/>
              </a:ext>
            </a:extLst>
          </p:cNvPr>
          <p:cNvSpPr txBox="1"/>
          <p:nvPr/>
        </p:nvSpPr>
        <p:spPr>
          <a:xfrm>
            <a:off x="11305541" y="6567001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DDA467-D2F1-D74F-BC3E-6383B54283E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E1D83F1-81F1-FC44-A308-95B76890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1078" y="6541571"/>
            <a:ext cx="1292797" cy="1915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7940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496DC44-E8D4-2945-A589-B7D74B02D1B6}"/>
              </a:ext>
            </a:extLst>
          </p:cNvPr>
          <p:cNvSpPr/>
          <p:nvPr/>
        </p:nvSpPr>
        <p:spPr>
          <a:xfrm>
            <a:off x="8540688" y="0"/>
            <a:ext cx="3651318" cy="6858000"/>
          </a:xfrm>
          <a:prstGeom prst="rect">
            <a:avLst/>
          </a:prstGeom>
          <a:blipFill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C0CA22C-07AD-0143-9808-39F0A0E82E75}"/>
              </a:ext>
            </a:extLst>
          </p:cNvPr>
          <p:cNvSpPr/>
          <p:nvPr/>
        </p:nvSpPr>
        <p:spPr>
          <a:xfrm>
            <a:off x="8540688" y="2454313"/>
            <a:ext cx="3651318" cy="4403686"/>
          </a:xfrm>
          <a:prstGeom prst="rect">
            <a:avLst/>
          </a:prstGeom>
          <a:solidFill>
            <a:srgbClr val="3D98D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0EEE-EC8A-8248-9719-CE18EA4670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45399" y="1494266"/>
            <a:ext cx="6680258" cy="43731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EFAC5DE-171A-0845-B3D8-2EF5784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637" y="277602"/>
            <a:ext cx="6679957" cy="590931"/>
          </a:xfrm>
        </p:spPr>
        <p:txBody>
          <a:bodyPr lIns="91440" tIns="45720" rIns="91440" bIns="45720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0FD43AA0-F0AD-2E42-A669-2EDF99CB8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344" y="872483"/>
            <a:ext cx="6679957" cy="313931"/>
          </a:xfrm>
        </p:spPr>
        <p:txBody>
          <a:bodyPr/>
          <a:lstStyle>
            <a:lvl1pPr marL="0" indent="0">
              <a:buNone/>
              <a:defRPr lang="en-GB" sz="1600">
                <a:solidFill>
                  <a:srgbClr val="0C322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48501CD-638C-5F42-9AAB-01575C6A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89858" y="2982452"/>
            <a:ext cx="2510869" cy="329385"/>
          </a:xfrm>
        </p:spPr>
        <p:txBody>
          <a:bodyPr/>
          <a:lstStyle>
            <a:lvl1pPr marL="0" indent="0">
              <a:lnSpc>
                <a:spcPts val="3000"/>
              </a:lnSpc>
              <a:buNone/>
              <a:defRPr sz="1400" b="1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INPUT TITLE HERE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03B1060-DA51-5C44-A865-3F6E3333A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02056" y="3757260"/>
            <a:ext cx="2510869" cy="2028568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1B517-0065-B745-9E9F-7060220AB4EF}"/>
              </a:ext>
            </a:extLst>
          </p:cNvPr>
          <p:cNvSpPr txBox="1"/>
          <p:nvPr/>
        </p:nvSpPr>
        <p:spPr>
          <a:xfrm>
            <a:off x="11600727" y="6544763"/>
            <a:ext cx="401321" cy="1406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30" tIns="45720" rIns="9143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C3DFA-345D-714F-9B66-FEC69661EF37}" type="slidenum">
              <a:t>‹#›</a:t>
            </a:fld>
            <a:endParaRPr lang="en-US" sz="1000" b="1" i="0" u="none" strike="noStrike" kern="1200" cap="none" spc="0" baseline="0">
              <a:solidFill>
                <a:srgbClr val="FFFFFF"/>
              </a:solidFill>
              <a:uFillTx/>
              <a:latin typeface="Poppins Medium"/>
              <a:ea typeface="Titillium" pitchFamily="2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441890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E9F9DD-0B65-5C47-8A6D-400E0DAEAC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544290"/>
            <a:ext cx="7108829" cy="182434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08BA9F-B63E-9E48-AE6D-32C967E7A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3D2F-44C0-D34C-AD26-A6DDA0FA3680}" type="slidenum">
              <a:t>‹#›</a:t>
            </a:fld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9A9692F1-AD80-1A4B-86DE-3EBE0DF5F8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ABD1E28E-A8BF-E34F-BB3F-C0EE426D8A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403123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0BC10-ADBC-3142-A62C-4A07659525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71270" y="6406487"/>
            <a:ext cx="288886" cy="123114"/>
          </a:xfrm>
        </p:spPr>
        <p:txBody>
          <a:bodyPr/>
          <a:lstStyle>
            <a:lvl1pPr>
              <a:defRPr/>
            </a:lvl1pPr>
          </a:lstStyle>
          <a:p>
            <a:pPr lvl="0"/>
            <a:fld id="{CECC5DBE-9C1D-2342-A47F-E5222E6BCB5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32E11121-E8D6-6648-A6C2-AA43050724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853281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DD6F1B-BD8B-644F-B7E0-048530EC70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526D16-758A-6449-B3EE-E54CBAF5BEFD}" type="slidenum">
              <a:t>‹#›</a:t>
            </a:fld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53930BC1-2007-A242-B56B-F40DC7F3A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4B84B62-CB48-E64D-A6A6-BD989A0A7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3110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FC57F5C-84CC-1C44-8375-00472E2EF9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2112520"/>
            <a:ext cx="3490914" cy="89870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latin typeface="Poppins Medium" pitchFamily="2"/>
                <a:cs typeface="Poppins Medium" pitchFamily="2"/>
              </a:defRPr>
            </a:lvl1pPr>
          </a:lstStyle>
          <a:p>
            <a:pPr lvl="0"/>
            <a:r>
              <a:rPr lang="en-US"/>
              <a:t>This is a multi line heading.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A3EE654-1D9E-D14F-BC2A-DD5BF3772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3352144"/>
            <a:ext cx="3490914" cy="236218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EAB489F9-A99B-CC49-A372-58AD73A473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56251" y="109023"/>
            <a:ext cx="6635745" cy="6789319"/>
          </a:xfrm>
          <a:solidFill>
            <a:srgbClr val="EFEFEF"/>
          </a:solidFill>
        </p:spPr>
        <p:txBody>
          <a:bodyPr bIns="1403997" anchor="ctr" anchorCtr="1"/>
          <a:lstStyle>
            <a:lvl1pPr marL="0" indent="0" algn="ctr">
              <a:buNone/>
              <a:defRPr lang="en-AU">
                <a:solidFill>
                  <a:srgbClr val="0C322C"/>
                </a:solidFill>
                <a:latin typeface="Poppins" pitchFamily="2"/>
                <a:cs typeface="Poppins" pitchFamily="2"/>
              </a:defRPr>
            </a:lvl1pPr>
          </a:lstStyle>
          <a:p>
            <a:pPr lvl="0"/>
            <a:r>
              <a:rPr lang="en-AU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46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0B0D998-6908-1F43-A967-A06682353C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840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B40DD61A-C570-E143-827B-BEFCA64A74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7435" y="2528892"/>
            <a:ext cx="5292730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A5ED71-002B-6B46-9BFA-E35D14F28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74B30-C881-E141-80BD-FA5BE8253525}" type="slidenum">
              <a:t>‹#›</a:t>
            </a:fld>
            <a:endParaRPr lang="en-US"/>
          </a:p>
        </p:txBody>
      </p:sp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01F5E2C2-D275-1444-8521-F092049EC8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EB668A09-829B-2D41-A021-DBC2B8439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90468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0B8C22-CABB-4548-973D-CD9D2189C1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1840" y="2527173"/>
            <a:ext cx="2959848" cy="3054178"/>
          </a:xfrm>
          <a:solidFill>
            <a:srgbClr val="EFEFEF"/>
          </a:solidFill>
        </p:spPr>
        <p:txBody>
          <a:bodyPr bIns="971998" anchor="ctr" anchorCtr="1">
            <a:noAutofit/>
          </a:bodyPr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5E45AE1-8459-274A-A0C7-C6BB421929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51336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72F1585-0051-5B48-8141-556AC764B2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70833" y="2528892"/>
            <a:ext cx="3489322" cy="1831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F55AE-B30D-1146-B846-41D66BE40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4F6A04-D8EF-4E48-8A32-BDA2D785F5B1}" type="slidenum">
              <a:t>‹#›</a:t>
            </a:fld>
            <a:endParaRPr lang="en-US"/>
          </a:p>
        </p:txBody>
      </p:sp>
      <p:sp>
        <p:nvSpPr>
          <p:cNvPr id="6" name="Title Placeholder 22">
            <a:extLst>
              <a:ext uri="{FF2B5EF4-FFF2-40B4-BE49-F238E27FC236}">
                <a16:creationId xmlns:a16="http://schemas.microsoft.com/office/drawing/2014/main" id="{0235C2D3-56A9-F944-AA92-B07B53A0BB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A382701-AE7A-D44C-9991-851E7870D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47985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5B4627CB-55C3-2348-8FF5-B3580D73CE3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7564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ED75335-E031-A14A-8C9E-79E219E894B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55362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5FD554D-95B4-B54A-AC74-DC02A33DE12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69987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BE5A88C-8B1B-1447-99B8-84D03D1983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904290" y="2528892"/>
            <a:ext cx="2569198" cy="30431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DC17-7262-EB4B-91DA-14B7F78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ECB86-ED9A-5B44-9990-781DFCAD9B92}" type="slidenum">
              <a:t>‹#›</a:t>
            </a:fld>
            <a:endParaRPr lang="en-US"/>
          </a:p>
        </p:txBody>
      </p:sp>
      <p:sp>
        <p:nvSpPr>
          <p:cNvPr id="7" name="Title Placeholder 22">
            <a:extLst>
              <a:ext uri="{FF2B5EF4-FFF2-40B4-BE49-F238E27FC236}">
                <a16:creationId xmlns:a16="http://schemas.microsoft.com/office/drawing/2014/main" id="{CC4D292D-345D-0949-A3F8-ED614004B9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This is a headline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7AF4E51B-E7D7-6745-951B-FBB52EDCC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840" y="1157785"/>
            <a:ext cx="10728326" cy="66941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latin typeface="Poppins Light" pitchFamily="2"/>
                <a:cs typeface="Poppins Light" pitchFamily="2"/>
              </a:defRPr>
            </a:lvl1pPr>
          </a:lstStyle>
          <a:p>
            <a:pPr lvl="0"/>
            <a:r>
              <a:rPr lang="en-US"/>
              <a:t>This is a subheading. Lorem ipsum dolor sit amet, consectetuer adipiscing elit, sed diam nonummy nibh euismod tincidunt ut laoreet dolore magna aliquam erat.</a:t>
            </a:r>
          </a:p>
        </p:txBody>
      </p:sp>
    </p:spTree>
    <p:extLst>
      <p:ext uri="{BB962C8B-B14F-4D97-AF65-F5344CB8AC3E}">
        <p14:creationId xmlns:p14="http://schemas.microsoft.com/office/powerpoint/2010/main" val="300408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99A99B-6103-FC4C-84F5-97301F6792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60166" y="6458489"/>
            <a:ext cx="28888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000000"/>
                </a:solidFill>
                <a:uFillTx/>
                <a:latin typeface="Poppins SemiBold" pitchFamily="2"/>
                <a:cs typeface="Poppins SemiBold" pitchFamily="2"/>
              </a:defRPr>
            </a:lvl1pPr>
          </a:lstStyle>
          <a:p>
            <a:pPr lvl="0"/>
            <a:fld id="{35554155-2002-2041-A2CF-23FA42FF687F}" type="slidenum">
              <a:t>‹#›</a:t>
            </a:fld>
            <a:endParaRPr lang="en-US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1263CAE3-418D-3A46-853F-F60F82802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831" y="630661"/>
            <a:ext cx="10728326" cy="45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D5ABF85-4CD0-C442-BC90-D872472A5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40" y="2528892"/>
            <a:ext cx="10728326" cy="18312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ACBDFEF8-3FAF-3546-A3EA-78359B8451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-47621"/>
            <a:ext cx="12191996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F2FB6-B5BF-554B-B258-84EA6E85DC6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77" y="6191557"/>
            <a:ext cx="1082857" cy="328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100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Poppins Medium"/>
        </a:defRPr>
      </a:lvl1pPr>
    </p:titleStyle>
    <p:bodyStyle>
      <a:lvl1pPr marL="342900" marR="0" lvl="0" indent="-342900" algn="l" defTabSz="914400" rtl="0" fontAlgn="auto" hangingPunct="1">
        <a:lnSpc>
          <a:spcPct val="110000"/>
        </a:lnSpc>
        <a:spcBef>
          <a:spcPts val="1000"/>
        </a:spcBef>
        <a:spcAft>
          <a:spcPts val="600"/>
        </a:spcAft>
        <a:buClr>
          <a:srgbClr val="2453FF"/>
        </a:buClr>
        <a:buSzPct val="100000"/>
        <a:buFont typeface="Poppins Black" pitchFamily="2"/>
        <a:buChar char="—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1pPr>
      <a:lvl2pPr marL="800100" marR="0" lvl="1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SemiBold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2pPr>
      <a:lvl3pPr marL="1257300" marR="0" lvl="2" indent="-3429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Clr>
          <a:srgbClr val="2453FF"/>
        </a:buClr>
        <a:buSzPct val="100000"/>
        <a:buFont typeface="Poppins Light" pitchFamily="2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Poppi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image" Target="../media/image154.tiff"/><Relationship Id="rId18" Type="http://schemas.openxmlformats.org/officeDocument/2006/relationships/image" Target="../media/image159.tiff"/><Relationship Id="rId26" Type="http://schemas.openxmlformats.org/officeDocument/2006/relationships/image" Target="../media/image167.emf"/><Relationship Id="rId3" Type="http://schemas.openxmlformats.org/officeDocument/2006/relationships/image" Target="../media/image144.png"/><Relationship Id="rId21" Type="http://schemas.openxmlformats.org/officeDocument/2006/relationships/image" Target="../media/image162.tiff"/><Relationship Id="rId7" Type="http://schemas.openxmlformats.org/officeDocument/2006/relationships/image" Target="../media/image148.png"/><Relationship Id="rId12" Type="http://schemas.openxmlformats.org/officeDocument/2006/relationships/image" Target="../media/image153.tiff"/><Relationship Id="rId17" Type="http://schemas.openxmlformats.org/officeDocument/2006/relationships/image" Target="../media/image158.tiff"/><Relationship Id="rId25" Type="http://schemas.openxmlformats.org/officeDocument/2006/relationships/image" Target="../media/image16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7.png"/><Relationship Id="rId20" Type="http://schemas.openxmlformats.org/officeDocument/2006/relationships/image" Target="../media/image161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7.png"/><Relationship Id="rId11" Type="http://schemas.openxmlformats.org/officeDocument/2006/relationships/image" Target="../media/image152.tiff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tiff"/><Relationship Id="rId28" Type="http://schemas.openxmlformats.org/officeDocument/2006/relationships/image" Target="../media/image169.png"/><Relationship Id="rId10" Type="http://schemas.openxmlformats.org/officeDocument/2006/relationships/image" Target="../media/image151.tiff"/><Relationship Id="rId19" Type="http://schemas.openxmlformats.org/officeDocument/2006/relationships/image" Target="../media/image160.tiff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emf"/><Relationship Id="rId22" Type="http://schemas.openxmlformats.org/officeDocument/2006/relationships/image" Target="../media/image163.tiff"/><Relationship Id="rId27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42" Type="http://schemas.openxmlformats.org/officeDocument/2006/relationships/image" Target="../media/image60.sv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16" Type="http://schemas.openxmlformats.org/officeDocument/2006/relationships/image" Target="../media/image34.svg"/><Relationship Id="rId11" Type="http://schemas.openxmlformats.org/officeDocument/2006/relationships/image" Target="../media/image29.svg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sv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sv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77" Type="http://schemas.openxmlformats.org/officeDocument/2006/relationships/image" Target="../media/image95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80" Type="http://schemas.openxmlformats.org/officeDocument/2006/relationships/image" Target="../media/image98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46" Type="http://schemas.openxmlformats.org/officeDocument/2006/relationships/image" Target="../media/image64.svg"/><Relationship Id="rId59" Type="http://schemas.openxmlformats.org/officeDocument/2006/relationships/image" Target="../media/image77.png"/><Relationship Id="rId67" Type="http://schemas.openxmlformats.org/officeDocument/2006/relationships/image" Target="../media/image85.svg"/><Relationship Id="rId20" Type="http://schemas.openxmlformats.org/officeDocument/2006/relationships/image" Target="../media/image38.svg"/><Relationship Id="rId41" Type="http://schemas.openxmlformats.org/officeDocument/2006/relationships/image" Target="../media/image59.png"/><Relationship Id="rId54" Type="http://schemas.openxmlformats.org/officeDocument/2006/relationships/image" Target="../media/image72.svg"/><Relationship Id="rId62" Type="http://schemas.openxmlformats.org/officeDocument/2006/relationships/image" Target="../media/image80.sv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svg"/><Relationship Id="rId49" Type="http://schemas.openxmlformats.org/officeDocument/2006/relationships/image" Target="../media/image67.sv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svg"/><Relationship Id="rId65" Type="http://schemas.openxmlformats.org/officeDocument/2006/relationships/image" Target="../media/image83.sv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39" Type="http://schemas.openxmlformats.org/officeDocument/2006/relationships/image" Target="../media/image57.png"/><Relationship Id="rId34" Type="http://schemas.openxmlformats.org/officeDocument/2006/relationships/image" Target="../media/image52.sv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emf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7.png"/><Relationship Id="rId24" Type="http://schemas.openxmlformats.org/officeDocument/2006/relationships/image" Target="../media/image42.svg"/><Relationship Id="rId40" Type="http://schemas.openxmlformats.org/officeDocument/2006/relationships/image" Target="../media/image58.svg"/><Relationship Id="rId45" Type="http://schemas.openxmlformats.org/officeDocument/2006/relationships/image" Target="../media/image63.png"/><Relationship Id="rId66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4.gif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jpeg"/><Relationship Id="rId1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gradFill>
          <a:gsLst>
            <a:gs pos="0">
              <a:schemeClr val="accent1">
                <a:lumMod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0F154-AF5A-85DB-862F-8CF1C60D2496}"/>
              </a:ext>
            </a:extLst>
          </p:cNvPr>
          <p:cNvSpPr txBox="1"/>
          <p:nvPr/>
        </p:nvSpPr>
        <p:spPr>
          <a:xfrm>
            <a:off x="665162" y="5526339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448581"/>
            <a:ext cx="9602788" cy="16850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Leveraging Rancher Federal within the U.S. Government/Public Sector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From Datacenters to the Edge…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886B-44F3-6624-2A01-5E04E8A6B3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30" y="477410"/>
            <a:ext cx="2994407" cy="532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06AC9-9CE0-5C25-5CFE-2616373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16" y="2499505"/>
            <a:ext cx="2791207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E246B48-1947-3147-56AF-AF139A31A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468" y="1197169"/>
            <a:ext cx="5528441" cy="380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6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34A0-6766-5E0F-473A-9DEEB32A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5291733"/>
            <a:ext cx="7772400" cy="71306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E9982C-21F3-3A40-E299-E761C2C164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12" y="1403461"/>
            <a:ext cx="5745163" cy="178858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1BC0CE-CCD2-C2B9-6F3A-562DA53F95B9}"/>
              </a:ext>
            </a:extLst>
          </p:cNvPr>
          <p:cNvSpPr>
            <a:spLocks noGrp="1"/>
          </p:cNvSpPr>
          <p:nvPr/>
        </p:nvSpPr>
        <p:spPr>
          <a:xfrm>
            <a:off x="2530802" y="4176670"/>
            <a:ext cx="7130394" cy="42704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b="1" dirty="0"/>
              <a:t>https://</a:t>
            </a:r>
            <a:r>
              <a:rPr lang="en-AU" sz="3000" b="1" dirty="0" err="1"/>
              <a:t>workshop.rancherfederal.io</a:t>
            </a:r>
            <a:r>
              <a:rPr lang="en-AU" sz="3000" b="1" dirty="0"/>
              <a:t>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9B555-99FE-F6C3-CB44-1C8827BA7CEF}"/>
              </a:ext>
            </a:extLst>
          </p:cNvPr>
          <p:cNvSpPr>
            <a:spLocks noGrp="1"/>
          </p:cNvSpPr>
          <p:nvPr/>
        </p:nvSpPr>
        <p:spPr>
          <a:xfrm>
            <a:off x="710579" y="1041642"/>
            <a:ext cx="4715533" cy="251222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latin typeface="Poppins" pitchFamily="2" charset="77"/>
                <a:cs typeface="Poppins" pitchFamily="2" charset="77"/>
              </a:rPr>
              <a:t>Break!!</a:t>
            </a:r>
          </a:p>
          <a:p>
            <a:r>
              <a:rPr lang="en-AU" b="1" dirty="0">
                <a:latin typeface="Poppins" pitchFamily="2" charset="77"/>
                <a:cs typeface="Poppins" pitchFamily="2" charset="77"/>
              </a:rPr>
              <a:t>and then our…</a:t>
            </a:r>
          </a:p>
          <a:p>
            <a:endParaRPr lang="en-AU" sz="3400" b="1" dirty="0">
              <a:latin typeface="Poppins" pitchFamily="2" charset="77"/>
              <a:cs typeface="Poppins" pitchFamily="2" charset="77"/>
            </a:endParaRPr>
          </a:p>
          <a:p>
            <a:r>
              <a:rPr lang="en-AU" sz="3400" b="1" dirty="0">
                <a:latin typeface="Poppins" pitchFamily="2" charset="77"/>
                <a:cs typeface="Poppins" pitchFamily="2" charset="77"/>
              </a:rPr>
              <a:t>Demo/Workshop!</a:t>
            </a:r>
          </a:p>
        </p:txBody>
      </p:sp>
    </p:spTree>
    <p:extLst>
      <p:ext uri="{BB962C8B-B14F-4D97-AF65-F5344CB8AC3E}">
        <p14:creationId xmlns:p14="http://schemas.microsoft.com/office/powerpoint/2010/main" val="28227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Federal + Amazon AWS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901928-86C8-3FCB-15B7-9035F8FC108B}"/>
              </a:ext>
            </a:extLst>
          </p:cNvPr>
          <p:cNvSpPr txBox="1">
            <a:spLocks/>
          </p:cNvSpPr>
          <p:nvPr/>
        </p:nvSpPr>
        <p:spPr>
          <a:xfrm>
            <a:off x="749845" y="1130422"/>
            <a:ext cx="10363511" cy="5025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Rancher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Kubernetes distribution and Kubernetes platform.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Amazon AWS </a:t>
            </a:r>
            <a:r>
              <a:rPr lang="en-US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is the leading and most adopted cloud provider.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i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But what does that mean for our customers?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Rancher Federal and Amazon AWS have partnered together to develop a marketplace offering to dramatically reduce the barrier to entry to Kubernetes. 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This offering is a highly available free trial of RKE2 and Rancher Manager on AWS GovCloud (US), designed strictly for use only by U.S. Federal Government and </a:t>
            </a:r>
            <a:r>
              <a:rPr lang="en-US" sz="160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U.S. </a:t>
            </a:r>
            <a:r>
              <a:rPr lang="en-US" sz="1600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Public Sector Customers.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tryranchergov.com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</a:p>
          <a:p>
            <a:pPr marL="0" indent="0" algn="ctr">
              <a:lnSpc>
                <a:spcPct val="120000"/>
              </a:lnSpc>
              <a:buClr>
                <a:srgbClr val="2453FF"/>
              </a:buClr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https://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github.com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zackbradys</a:t>
            </a:r>
            <a:r>
              <a:rPr lang="en-US" b="1" dirty="0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/rancher-on-</a:t>
            </a:r>
            <a:r>
              <a:rPr lang="en-US" b="1" dirty="0" err="1">
                <a:solidFill>
                  <a:schemeClr val="tx1"/>
                </a:solidFill>
                <a:effectLst/>
                <a:latin typeface="Poppins" pitchFamily="2" charset="77"/>
                <a:cs typeface="Poppins" pitchFamily="2" charset="77"/>
              </a:rPr>
              <a:t>aws</a:t>
            </a:r>
            <a:endParaRPr lang="en-US" b="1" dirty="0">
              <a:solidFill>
                <a:schemeClr val="tx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19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158C-F35D-B3F8-B763-99E1477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10" y="1903466"/>
            <a:ext cx="7442195" cy="4233175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35AF19-297D-D5E5-4F0F-7541E6CA99CC}"/>
              </a:ext>
            </a:extLst>
          </p:cNvPr>
          <p:cNvSpPr>
            <a:spLocks noGrp="1"/>
          </p:cNvSpPr>
          <p:nvPr/>
        </p:nvSpPr>
        <p:spPr>
          <a:xfrm>
            <a:off x="531381" y="877906"/>
            <a:ext cx="8968219" cy="5124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2453FF"/>
              </a:buClr>
              <a:buFont typeface="Poppins Black" panose="00000A00000000000000" pitchFamily="2" charset="0"/>
              <a:buNone/>
              <a:defRPr sz="3200" kern="1200" baseline="0">
                <a:solidFill>
                  <a:schemeClr val="bg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453FF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b="1" dirty="0">
                <a:latin typeface="Poppins" pitchFamily="2" charset="77"/>
                <a:cs typeface="Poppins" pitchFamily="2" charset="77"/>
              </a:rPr>
              <a:t>What’s Next for Rancher Federal…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3488-4DB9-DFDB-B35C-F25BFBD8471D}"/>
              </a:ext>
            </a:extLst>
          </p:cNvPr>
          <p:cNvSpPr txBox="1"/>
          <p:nvPr/>
        </p:nvSpPr>
        <p:spPr>
          <a:xfrm>
            <a:off x="531380" y="1646764"/>
            <a:ext cx="4051130" cy="423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 Carbide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and Trusted Container Registry (Azure Gov)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Government STIG Validation (STIG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Supply Chain Management (SUPPLY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TRON)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Offline Rancher Docs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SLSA3/SBOMs/Scans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 for our U.S. Government Support Customers (Licensed)</a:t>
            </a:r>
          </a:p>
        </p:txBody>
      </p:sp>
    </p:spTree>
    <p:extLst>
      <p:ext uri="{BB962C8B-B14F-4D97-AF65-F5344CB8AC3E}">
        <p14:creationId xmlns:p14="http://schemas.microsoft.com/office/powerpoint/2010/main" val="165907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Software Bill of Materials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1726-063C-8EAE-49DF-88778EF5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1403546"/>
            <a:ext cx="11190807" cy="40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Attestation Reports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3FC4-6650-C0F9-E290-559C1215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2" y="1601015"/>
            <a:ext cx="11219375" cy="36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0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Image Vulnerability Scans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803-49CF-15BC-F475-1336CED7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4" y="1730095"/>
            <a:ext cx="11291132" cy="33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Rancher Offline Docs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DF26-620B-B24E-9ED9-1B1F6119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6" y="1071197"/>
            <a:ext cx="8946550" cy="550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35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5">
            <a:extLst>
              <a:ext uri="{FF2B5EF4-FFF2-40B4-BE49-F238E27FC236}">
                <a16:creationId xmlns:a16="http://schemas.microsoft.com/office/drawing/2014/main" id="{7044A8B6-6CF8-CD5E-A3F8-216C771A237E}"/>
              </a:ext>
            </a:extLst>
          </p:cNvPr>
          <p:cNvSpPr/>
          <p:nvPr/>
        </p:nvSpPr>
        <p:spPr>
          <a:xfrm>
            <a:off x="665162" y="1625552"/>
            <a:ext cx="3649663" cy="13311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defTabSz="914400" rtl="0" fontAlgn="auto" hangingPunct="1">
              <a:lnSpc>
                <a:spcPct val="150000"/>
              </a:lnSpc>
              <a:spcBef>
                <a:spcPts val="0"/>
              </a:spcBef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chemeClr val="bg1"/>
                </a:solidFill>
                <a:uFillTx/>
                <a:latin typeface="Poppins" pitchFamily="2"/>
                <a:ea typeface="Calibri"/>
                <a:cs typeface="Poppins" pitchFamily="2"/>
              </a:rPr>
              <a:t>Thank you for your </a:t>
            </a:r>
            <a:r>
              <a:rPr lang="en-US" sz="2800" b="1" dirty="0">
                <a:solidFill>
                  <a:schemeClr val="bg1"/>
                </a:solidFill>
                <a:latin typeface="Poppins" pitchFamily="2"/>
                <a:ea typeface="Calibri"/>
                <a:cs typeface="Poppins" pitchFamily="2"/>
              </a:rPr>
              <a:t>time today!</a:t>
            </a:r>
            <a:endParaRPr lang="en-US" sz="2800" b="1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ea typeface="Calibri"/>
              <a:cs typeface="Poppi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CAC7-A412-EA98-A912-14063EB2B631}"/>
              </a:ext>
            </a:extLst>
          </p:cNvPr>
          <p:cNvSpPr txBox="1"/>
          <p:nvPr/>
        </p:nvSpPr>
        <p:spPr>
          <a:xfrm>
            <a:off x="665162" y="5441924"/>
            <a:ext cx="4725988" cy="112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Email: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zack.brady@rancherfederal.com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zackbradys</a:t>
            </a:r>
            <a:endParaRPr lang="en-US" sz="16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Website: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rancher.com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/government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6E48C-788D-CAD7-77C4-7E37F0E8B03D}"/>
              </a:ext>
            </a:extLst>
          </p:cNvPr>
          <p:cNvSpPr txBox="1"/>
          <p:nvPr/>
        </p:nvSpPr>
        <p:spPr>
          <a:xfrm>
            <a:off x="9923462" y="5814334"/>
            <a:ext cx="2116138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Cage Code: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8GLZ3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DUNS: </a:t>
            </a: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117387835</a:t>
            </a:r>
            <a:endParaRPr lang="en-US" sz="16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0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7E137-0D91-EF4E-A8F8-95E60AADA210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CF72D-6896-DD4E-A2C5-BBBB965D5AB3}" type="slidenum">
              <a:rPr/>
              <a:t>19</a:t>
            </a:fld>
            <a:endParaRPr lang="en-US" sz="800" b="0" i="0" u="none" strike="noStrike" kern="1200" cap="none" spc="0" baseline="0" dirty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DD82318-A1D4-574B-A46E-3486C89A6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52882" y="669011"/>
            <a:ext cx="10728326" cy="455508"/>
          </a:xfrm>
        </p:spPr>
        <p:txBody>
          <a:bodyPr anchorCtr="1"/>
          <a:lstStyle/>
          <a:p>
            <a:pPr lvl="0"/>
            <a:r>
              <a:rPr lang="en-GB" dirty="0"/>
              <a:t>Recommended Architecture</a:t>
            </a:r>
            <a:endParaRPr lang="en-US" dirty="0">
              <a:cs typeface="Poppins Medium"/>
            </a:endParaRP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2FBD2D2-8304-504B-839F-50154E7BE17D}"/>
              </a:ext>
            </a:extLst>
          </p:cNvPr>
          <p:cNvCxnSpPr/>
          <p:nvPr/>
        </p:nvCxnSpPr>
        <p:spPr>
          <a:xfrm>
            <a:off x="6096003" y="1268409"/>
            <a:ext cx="0" cy="4860933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B994A460-F110-A846-81C4-7396584B10D6}"/>
              </a:ext>
            </a:extLst>
          </p:cNvPr>
          <p:cNvSpPr/>
          <p:nvPr/>
        </p:nvSpPr>
        <p:spPr>
          <a:xfrm>
            <a:off x="6428149" y="4879659"/>
            <a:ext cx="215999" cy="215999"/>
          </a:xfrm>
          <a:prstGeom prst="rect">
            <a:avLst/>
          </a:prstGeom>
          <a:solidFill>
            <a:srgbClr val="30BA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CCA5E0-FB19-CB4D-88C9-8A33EB2A29B4}"/>
              </a:ext>
            </a:extLst>
          </p:cNvPr>
          <p:cNvSpPr txBox="1"/>
          <p:nvPr/>
        </p:nvSpPr>
        <p:spPr>
          <a:xfrm>
            <a:off x="6762746" y="4847280"/>
            <a:ext cx="46974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30" baseline="0">
                <a:solidFill>
                  <a:srgbClr val="000000"/>
                </a:solidFill>
                <a:uFillTx/>
                <a:latin typeface="Poppins Light"/>
              </a:rPr>
              <a:t>The Rancher Management Server cluster manages all downstream k8s. The k8s </a:t>
            </a: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required to run Rancher are not counted in the downstream Rancher host count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7673C3-0F42-E84A-BFFD-4E3226758E7B}"/>
              </a:ext>
            </a:extLst>
          </p:cNvPr>
          <p:cNvSpPr/>
          <p:nvPr/>
        </p:nvSpPr>
        <p:spPr>
          <a:xfrm>
            <a:off x="6428149" y="5225265"/>
            <a:ext cx="215999" cy="215999"/>
          </a:xfrm>
          <a:prstGeom prst="rect">
            <a:avLst/>
          </a:prstGeom>
          <a:solidFill>
            <a:srgbClr val="192072"/>
          </a:solidFill>
          <a:ln w="9528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5E8288-11C9-7249-B7DD-E96A446EC754}"/>
              </a:ext>
            </a:extLst>
          </p:cNvPr>
          <p:cNvSpPr txBox="1"/>
          <p:nvPr/>
        </p:nvSpPr>
        <p:spPr>
          <a:xfrm>
            <a:off x="6764895" y="5196013"/>
            <a:ext cx="4695261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Rancher hosts are the downstream Kubernetes compute nodes managed by  the Rancher Management Server cluster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C749B27-5CCA-F448-A878-6C91E3425FD3}"/>
              </a:ext>
            </a:extLst>
          </p:cNvPr>
          <p:cNvSpPr/>
          <p:nvPr/>
        </p:nvSpPr>
        <p:spPr>
          <a:xfrm>
            <a:off x="6428149" y="5916488"/>
            <a:ext cx="215999" cy="215999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599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8627BD-3C5A-FB43-8D7F-DFA62F3A688C}"/>
              </a:ext>
            </a:extLst>
          </p:cNvPr>
          <p:cNvSpPr txBox="1"/>
          <p:nvPr/>
        </p:nvSpPr>
        <p:spPr>
          <a:xfrm>
            <a:off x="6762746" y="5955240"/>
            <a:ext cx="1458897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No cost</a:t>
            </a: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9EAF5E06-8D71-4B44-BDC6-19A1FB62E6BA}"/>
              </a:ext>
            </a:extLst>
          </p:cNvPr>
          <p:cNvSpPr/>
          <p:nvPr/>
        </p:nvSpPr>
        <p:spPr>
          <a:xfrm>
            <a:off x="6428149" y="5570881"/>
            <a:ext cx="215999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89559"/>
              <a:gd name="f4" fmla="val 227329"/>
              <a:gd name="f5" fmla="val 227075"/>
              <a:gd name="f6" fmla="*/ f0 1 289559"/>
              <a:gd name="f7" fmla="*/ f1 1 227329"/>
              <a:gd name="f8" fmla="+- f4 0 f2"/>
              <a:gd name="f9" fmla="+- f3 0 f2"/>
              <a:gd name="f10" fmla="*/ f9 1 289559"/>
              <a:gd name="f11" fmla="*/ f8 1 227329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89559" h="227329">
                <a:moveTo>
                  <a:pt x="f2" y="f5"/>
                </a:moveTo>
                <a:lnTo>
                  <a:pt x="f3" y="f5"/>
                </a:lnTo>
                <a:lnTo>
                  <a:pt x="f3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5E224A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2E99DA-9103-134E-A952-338249433B85}"/>
              </a:ext>
            </a:extLst>
          </p:cNvPr>
          <p:cNvSpPr txBox="1"/>
          <p:nvPr/>
        </p:nvSpPr>
        <p:spPr>
          <a:xfrm>
            <a:off x="6765782" y="5614955"/>
            <a:ext cx="4694374" cy="138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Longhorn storage nodes managed by Rancher management server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47AF727-6662-9D4B-965F-E94F57FEE13C}"/>
              </a:ext>
            </a:extLst>
          </p:cNvPr>
          <p:cNvSpPr/>
          <p:nvPr/>
        </p:nvSpPr>
        <p:spPr>
          <a:xfrm>
            <a:off x="7153250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191F71"/>
              </a:solidFill>
              <a:uFillTx/>
              <a:latin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94CFA9-929D-A144-8118-CB75B11F2923}"/>
              </a:ext>
            </a:extLst>
          </p:cNvPr>
          <p:cNvSpPr txBox="1"/>
          <p:nvPr/>
        </p:nvSpPr>
        <p:spPr>
          <a:xfrm>
            <a:off x="7252938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D42F86F-2C8C-4846-8D39-5188CAF22C32}"/>
              </a:ext>
            </a:extLst>
          </p:cNvPr>
          <p:cNvSpPr txBox="1"/>
          <p:nvPr/>
        </p:nvSpPr>
        <p:spPr>
          <a:xfrm>
            <a:off x="7252938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487F4AD-E5F5-1A49-B4AF-4BF4BEF4B012}"/>
              </a:ext>
            </a:extLst>
          </p:cNvPr>
          <p:cNvSpPr/>
          <p:nvPr/>
        </p:nvSpPr>
        <p:spPr>
          <a:xfrm>
            <a:off x="8467517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C4401137-D18E-0144-8F4F-92220E8C5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70628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80312E3D-C1C4-E546-BF68-E8E02E76C107}"/>
              </a:ext>
            </a:extLst>
          </p:cNvPr>
          <p:cNvSpPr/>
          <p:nvPr/>
        </p:nvSpPr>
        <p:spPr>
          <a:xfrm>
            <a:off x="1564648" y="1514392"/>
            <a:ext cx="3482711" cy="110180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91F71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B6F3962-2ADD-6D42-89AF-95E17CA809A1}"/>
              </a:ext>
            </a:extLst>
          </p:cNvPr>
          <p:cNvSpPr txBox="1"/>
          <p:nvPr/>
        </p:nvSpPr>
        <p:spPr>
          <a:xfrm>
            <a:off x="1664326" y="2267876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(cp/</a:t>
            </a:r>
            <a:r>
              <a:rPr lang="en-US" sz="1000" b="0" i="0" u="none" strike="noStrike" kern="1200" cap="none" spc="0" baseline="0" dirty="0" err="1">
                <a:solidFill>
                  <a:srgbClr val="30BA78"/>
                </a:solidFill>
                <a:uFillTx/>
                <a:latin typeface="Poppins Light"/>
              </a:rPr>
              <a:t>etcd</a:t>
            </a:r>
            <a:r>
              <a:rPr lang="en-US" sz="10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/worker)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97742686-6BB0-334D-B391-4A47BCD8D03B}"/>
              </a:ext>
            </a:extLst>
          </p:cNvPr>
          <p:cNvSpPr txBox="1"/>
          <p:nvPr/>
        </p:nvSpPr>
        <p:spPr>
          <a:xfrm>
            <a:off x="1664326" y="1960711"/>
            <a:ext cx="1394533" cy="15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191F71"/>
                </a:solidFill>
                <a:uFillTx/>
                <a:latin typeface="Poppins Light"/>
              </a:rPr>
              <a:t>Highly Available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822E533-A895-5B48-8393-5B56425DD4B0}"/>
              </a:ext>
            </a:extLst>
          </p:cNvPr>
          <p:cNvSpPr/>
          <p:nvPr/>
        </p:nvSpPr>
        <p:spPr>
          <a:xfrm>
            <a:off x="2878915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24" name="object 99">
            <a:extLst>
              <a:ext uri="{FF2B5EF4-FFF2-40B4-BE49-F238E27FC236}">
                <a16:creationId xmlns:a16="http://schemas.microsoft.com/office/drawing/2014/main" id="{7E26FB47-7123-1845-B05C-EFD27E38E092}"/>
              </a:ext>
            </a:extLst>
          </p:cNvPr>
          <p:cNvSpPr txBox="1"/>
          <p:nvPr/>
        </p:nvSpPr>
        <p:spPr>
          <a:xfrm>
            <a:off x="5201372" y="1984379"/>
            <a:ext cx="80010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0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Production  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n</a:t>
            </a:r>
            <a:r>
              <a:rPr lang="en-US" sz="900" b="0" i="0" u="none" strike="noStrike" kern="1200" cap="none" spc="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v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i</a:t>
            </a:r>
            <a:r>
              <a:rPr lang="en-US" sz="900" b="0" i="0" u="none" strike="noStrike" kern="1200" cap="none" spc="-10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r</a:t>
            </a: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onment</a:t>
            </a:r>
            <a:endParaRPr lang="en-US" sz="900" b="0" i="0" u="none" strike="noStrike" kern="1200" cap="none" spc="0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sp>
        <p:nvSpPr>
          <p:cNvPr id="25" name="object 100">
            <a:extLst>
              <a:ext uri="{FF2B5EF4-FFF2-40B4-BE49-F238E27FC236}">
                <a16:creationId xmlns:a16="http://schemas.microsoft.com/office/drawing/2014/main" id="{193A260B-BC04-DA4A-A14D-E602783AEFC4}"/>
              </a:ext>
            </a:extLst>
          </p:cNvPr>
          <p:cNvSpPr txBox="1"/>
          <p:nvPr/>
        </p:nvSpPr>
        <p:spPr>
          <a:xfrm>
            <a:off x="6205786" y="1981422"/>
            <a:ext cx="871980" cy="2891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L="0" marR="5084" lvl="0" indent="-12701" algn="ctr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Additional Environments</a:t>
            </a:r>
          </a:p>
        </p:txBody>
      </p:sp>
      <p:pic>
        <p:nvPicPr>
          <p:cNvPr id="26" name="Picture 68">
            <a:extLst>
              <a:ext uri="{FF2B5EF4-FFF2-40B4-BE49-F238E27FC236}">
                <a16:creationId xmlns:a16="http://schemas.microsoft.com/office/drawing/2014/main" id="{F628BA40-62EA-8E4D-8FBF-6FFAB45FD7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3267" y="2300493"/>
            <a:ext cx="854424" cy="20208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7" name="Connector: Elbow 119">
            <a:extLst>
              <a:ext uri="{FF2B5EF4-FFF2-40B4-BE49-F238E27FC236}">
                <a16:creationId xmlns:a16="http://schemas.microsoft.com/office/drawing/2014/main" id="{E93D93CD-6CB8-D344-ABEE-AF4A1A5D08E5}"/>
              </a:ext>
            </a:extLst>
          </p:cNvPr>
          <p:cNvCxnSpPr>
            <a:stCxn id="13" idx="2"/>
            <a:endCxn id="55" idx="0"/>
          </p:cNvCxnSpPr>
          <p:nvPr/>
        </p:nvCxnSpPr>
        <p:spPr>
          <a:xfrm rot="16200000" flipH="1">
            <a:off x="9476882" y="2033921"/>
            <a:ext cx="185679" cy="135023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8" name="Connector: Elbow 122">
            <a:extLst>
              <a:ext uri="{FF2B5EF4-FFF2-40B4-BE49-F238E27FC236}">
                <a16:creationId xmlns:a16="http://schemas.microsoft.com/office/drawing/2014/main" id="{C062E1FD-4053-7D46-844E-B98C6DA72320}"/>
              </a:ext>
            </a:extLst>
          </p:cNvPr>
          <p:cNvCxnSpPr>
            <a:stCxn id="13" idx="2"/>
            <a:endCxn id="79" idx="0"/>
          </p:cNvCxnSpPr>
          <p:nvPr/>
        </p:nvCxnSpPr>
        <p:spPr>
          <a:xfrm rot="5400000">
            <a:off x="8126712" y="2033982"/>
            <a:ext cx="185679" cy="135011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29" name="Connector: Elbow 187">
            <a:extLst>
              <a:ext uri="{FF2B5EF4-FFF2-40B4-BE49-F238E27FC236}">
                <a16:creationId xmlns:a16="http://schemas.microsoft.com/office/drawing/2014/main" id="{CED82491-925F-0943-9925-2CE2B12FAB9F}"/>
              </a:ext>
            </a:extLst>
          </p:cNvPr>
          <p:cNvCxnSpPr>
            <a:stCxn id="19" idx="2"/>
            <a:endCxn id="91" idx="0"/>
          </p:cNvCxnSpPr>
          <p:nvPr/>
        </p:nvCxnSpPr>
        <p:spPr>
          <a:xfrm rot="16200000" flipH="1">
            <a:off x="3888275" y="2033926"/>
            <a:ext cx="185679" cy="1350221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cxnSp>
        <p:nvCxnSpPr>
          <p:cNvPr id="30" name="Connector: Elbow 188">
            <a:extLst>
              <a:ext uri="{FF2B5EF4-FFF2-40B4-BE49-F238E27FC236}">
                <a16:creationId xmlns:a16="http://schemas.microsoft.com/office/drawing/2014/main" id="{C7E612D1-5E27-C74D-A771-22FBF3D9E359}"/>
              </a:ext>
            </a:extLst>
          </p:cNvPr>
          <p:cNvCxnSpPr>
            <a:stCxn id="19" idx="2"/>
            <a:endCxn id="103" idx="0"/>
          </p:cNvCxnSpPr>
          <p:nvPr/>
        </p:nvCxnSpPr>
        <p:spPr>
          <a:xfrm rot="5400000">
            <a:off x="2538109" y="2033981"/>
            <a:ext cx="185679" cy="1350112"/>
          </a:xfrm>
          <a:prstGeom prst="bentConnector3">
            <a:avLst>
              <a:gd name="adj1" fmla="val 50000"/>
            </a:avLst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grpSp>
        <p:nvGrpSpPr>
          <p:cNvPr id="31" name="Group 84">
            <a:extLst>
              <a:ext uri="{FF2B5EF4-FFF2-40B4-BE49-F238E27FC236}">
                <a16:creationId xmlns:a16="http://schemas.microsoft.com/office/drawing/2014/main" id="{5F7A5810-9D21-114B-B8DE-AB1962C78937}"/>
              </a:ext>
            </a:extLst>
          </p:cNvPr>
          <p:cNvGrpSpPr/>
          <p:nvPr/>
        </p:nvGrpSpPr>
        <p:grpSpPr>
          <a:xfrm>
            <a:off x="9011933" y="2801877"/>
            <a:ext cx="2465688" cy="1643194"/>
            <a:chOff x="9011933" y="2801877"/>
            <a:chExt cx="2465688" cy="1643194"/>
          </a:xfrm>
        </p:grpSpPr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606A73A5-5E2A-5145-B5E5-1E64118CA4E9}"/>
                </a:ext>
              </a:extLst>
            </p:cNvPr>
            <p:cNvSpPr/>
            <p:nvPr/>
          </p:nvSpPr>
          <p:spPr>
            <a:xfrm>
              <a:off x="9022494" y="2953749"/>
              <a:ext cx="2444684" cy="1491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22575"/>
                <a:gd name="f4" fmla="val 1594485"/>
                <a:gd name="f5" fmla="val 1594103"/>
                <a:gd name="f6" fmla="val 2822448"/>
                <a:gd name="f7" fmla="*/ f0 1 2822575"/>
                <a:gd name="f8" fmla="*/ f1 1 1594485"/>
                <a:gd name="f9" fmla="+- f4 0 f2"/>
                <a:gd name="f10" fmla="+- f3 0 f2"/>
                <a:gd name="f11" fmla="*/ f10 1 2822575"/>
                <a:gd name="f12" fmla="*/ f9 1 1594485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22575" h="1594485">
                  <a:moveTo>
                    <a:pt x="f2" y="f5"/>
                  </a:moveTo>
                  <a:lnTo>
                    <a:pt x="f6" y="f5"/>
                  </a:lnTo>
                  <a:lnTo>
                    <a:pt x="f6" y="f2"/>
                  </a:lnTo>
                  <a:lnTo>
                    <a:pt x="f2" y="f2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F9F9F9"/>
            </a:solidFill>
            <a:ln w="12188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E43090C2-621B-7D4E-BA40-88A3BD43C466}"/>
                </a:ext>
              </a:extLst>
            </p:cNvPr>
            <p:cNvSpPr/>
            <p:nvPr/>
          </p:nvSpPr>
          <p:spPr>
            <a:xfrm>
              <a:off x="9011933" y="3422599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6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6E5C2CE4-85D1-BB41-927F-80253E3A7311}"/>
                </a:ext>
              </a:extLst>
            </p:cNvPr>
            <p:cNvSpPr/>
            <p:nvPr/>
          </p:nvSpPr>
          <p:spPr>
            <a:xfrm>
              <a:off x="9022494" y="3691652"/>
              <a:ext cx="2455127" cy="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34640"/>
                <a:gd name="f4" fmla="val 13970"/>
                <a:gd name="f5" fmla="val 13462"/>
                <a:gd name="f6" fmla="val 2834385"/>
                <a:gd name="f7" fmla="*/ f0 1 2834640"/>
                <a:gd name="f8" fmla="*/ f1 1 13970"/>
                <a:gd name="f9" fmla="+- f4 0 f2"/>
                <a:gd name="f10" fmla="+- f3 0 f2"/>
                <a:gd name="f11" fmla="*/ f10 1 2834640"/>
                <a:gd name="f12" fmla="*/ f9 1 13970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834640" h="13970">
                  <a:moveTo>
                    <a:pt x="f2" y="f5"/>
                  </a:moveTo>
                  <a:lnTo>
                    <a:pt x="f6" y="f2"/>
                  </a:lnTo>
                </a:path>
              </a:pathLst>
            </a:custGeom>
            <a:noFill/>
            <a:ln w="6099" cap="flat">
              <a:solidFill>
                <a:srgbClr val="30BA78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FA68F831-DE7D-994B-8F9C-BC4149A974D8}"/>
                </a:ext>
              </a:extLst>
            </p:cNvPr>
            <p:cNvSpPr txBox="1"/>
            <p:nvPr/>
          </p:nvSpPr>
          <p:spPr>
            <a:xfrm>
              <a:off x="9092683" y="3246165"/>
              <a:ext cx="609904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Control</a:t>
              </a:r>
              <a:r>
                <a:rPr lang="en-US" sz="700" b="0" i="0" u="none" strike="noStrike" kern="1200" cap="none" spc="-4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 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Plane</a:t>
              </a: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9BE90A9F-8337-D545-8D65-57346DF7B26E}"/>
                </a:ext>
              </a:extLst>
            </p:cNvPr>
            <p:cNvSpPr txBox="1"/>
            <p:nvPr/>
          </p:nvSpPr>
          <p:spPr>
            <a:xfrm>
              <a:off x="9092683" y="3508187"/>
              <a:ext cx="765398" cy="1077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etcd</a:t>
              </a: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12E4F6F0-28DA-514B-9834-A308C3CB14EF}"/>
                </a:ext>
              </a:extLst>
            </p:cNvPr>
            <p:cNvSpPr txBox="1"/>
            <p:nvPr/>
          </p:nvSpPr>
          <p:spPr>
            <a:xfrm>
              <a:off x="9092683" y="3758851"/>
              <a:ext cx="338099" cy="9322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ctr" anchorCtr="0" compatLnSpc="1">
              <a:spAutoFit/>
            </a:bodyPr>
            <a:lstStyle/>
            <a:p>
              <a:pPr marL="12701" marR="0" lvl="0" indent="0" algn="l" defTabSz="914400" rtl="0" fontAlgn="auto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2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W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or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k</a:t>
              </a:r>
              <a:r>
                <a:rPr lang="en-US" sz="700" b="0" i="0" u="none" strike="noStrike" kern="1200" cap="none" spc="-5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e</a:t>
              </a:r>
              <a:r>
                <a:rPr lang="en-US" sz="700" b="0" i="0" u="none" strike="noStrike" kern="1200" cap="none" spc="0" baseline="0">
                  <a:solidFill>
                    <a:srgbClr val="30BA78"/>
                  </a:solidFill>
                  <a:uFillTx/>
                  <a:latin typeface="Poppins Medium"/>
                  <a:cs typeface="Arial"/>
                </a:rPr>
                <a:t>r</a:t>
              </a: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91C3E44F-C53C-E442-8B98-4881B3F014A5}"/>
                </a:ext>
              </a:extLst>
            </p:cNvPr>
            <p:cNvSpPr txBox="1"/>
            <p:nvPr/>
          </p:nvSpPr>
          <p:spPr>
            <a:xfrm>
              <a:off x="9731063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E71129A-5AD0-6A45-93D4-2B9973748002}"/>
                </a:ext>
              </a:extLst>
            </p:cNvPr>
            <p:cNvGrpSpPr/>
            <p:nvPr/>
          </p:nvGrpSpPr>
          <p:grpSpPr>
            <a:xfrm>
              <a:off x="9683441" y="3732791"/>
              <a:ext cx="427463" cy="407694"/>
              <a:chOff x="9683441" y="3732791"/>
              <a:chExt cx="427463" cy="407694"/>
            </a:xfrm>
          </p:grpSpPr>
          <p:sp>
            <p:nvSpPr>
              <p:cNvPr id="40" name="Rectangle 63">
                <a:extLst>
                  <a:ext uri="{FF2B5EF4-FFF2-40B4-BE49-F238E27FC236}">
                    <a16:creationId xmlns:a16="http://schemas.microsoft.com/office/drawing/2014/main" id="{85EA2A76-0E2A-5543-83C2-F1E59699294F}"/>
                  </a:ext>
                </a:extLst>
              </p:cNvPr>
              <p:cNvSpPr/>
              <p:nvPr/>
            </p:nvSpPr>
            <p:spPr>
              <a:xfrm>
                <a:off x="9683441" y="3732791"/>
                <a:ext cx="427463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B707DF26-5FE3-784F-A157-42018056F051}"/>
                  </a:ext>
                </a:extLst>
              </p:cNvPr>
              <p:cNvSpPr/>
              <p:nvPr/>
            </p:nvSpPr>
            <p:spPr>
              <a:xfrm>
                <a:off x="9763328" y="395511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9860C5E8-6992-B04B-B355-8AAF80DC2FBF}"/>
                </a:ext>
              </a:extLst>
            </p:cNvPr>
            <p:cNvSpPr txBox="1"/>
            <p:nvPr/>
          </p:nvSpPr>
          <p:spPr>
            <a:xfrm>
              <a:off x="9731063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F126AFF4-0BDF-1940-8BDD-119277FC3B50}"/>
                </a:ext>
              </a:extLst>
            </p:cNvPr>
            <p:cNvSpPr txBox="1"/>
            <p:nvPr/>
          </p:nvSpPr>
          <p:spPr>
            <a:xfrm>
              <a:off x="10158215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CF20ABCF-941F-E141-A608-27522D1DCBD3}"/>
                </a:ext>
              </a:extLst>
            </p:cNvPr>
            <p:cNvGrpSpPr/>
            <p:nvPr/>
          </p:nvGrpSpPr>
          <p:grpSpPr>
            <a:xfrm>
              <a:off x="10124876" y="3732791"/>
              <a:ext cx="432227" cy="407694"/>
              <a:chOff x="10124876" y="3732791"/>
              <a:chExt cx="432227" cy="407694"/>
            </a:xfrm>
          </p:grpSpPr>
          <p:sp>
            <p:nvSpPr>
              <p:cNvPr id="45" name="Rectangle 72">
                <a:extLst>
                  <a:ext uri="{FF2B5EF4-FFF2-40B4-BE49-F238E27FC236}">
                    <a16:creationId xmlns:a16="http://schemas.microsoft.com/office/drawing/2014/main" id="{8520E401-D4B3-6D47-A1D0-AD079D07717C}"/>
                  </a:ext>
                </a:extLst>
              </p:cNvPr>
              <p:cNvSpPr/>
              <p:nvPr/>
            </p:nvSpPr>
            <p:spPr>
              <a:xfrm>
                <a:off x="10124876" y="3732791"/>
                <a:ext cx="432227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46" name="Rectangle 73">
                <a:extLst>
                  <a:ext uri="{FF2B5EF4-FFF2-40B4-BE49-F238E27FC236}">
                    <a16:creationId xmlns:a16="http://schemas.microsoft.com/office/drawing/2014/main" id="{1FA8579B-F1DD-DE4C-9938-91D05119B5B1}"/>
                  </a:ext>
                </a:extLst>
              </p:cNvPr>
              <p:cNvSpPr/>
              <p:nvPr/>
            </p:nvSpPr>
            <p:spPr>
              <a:xfrm>
                <a:off x="10194776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771E3AE-1102-AF48-9989-66E06ACC83F3}"/>
                </a:ext>
              </a:extLst>
            </p:cNvPr>
            <p:cNvSpPr txBox="1"/>
            <p:nvPr/>
          </p:nvSpPr>
          <p:spPr>
            <a:xfrm>
              <a:off x="10158215" y="3205264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1F83F6E2-70A2-854A-927A-E70BF428B580}"/>
                </a:ext>
              </a:extLst>
            </p:cNvPr>
            <p:cNvSpPr txBox="1"/>
            <p:nvPr/>
          </p:nvSpPr>
          <p:spPr>
            <a:xfrm>
              <a:off x="10585368" y="3474537"/>
              <a:ext cx="360785" cy="175025"/>
            </a:xfrm>
            <a:prstGeom prst="rect">
              <a:avLst/>
            </a:prstGeom>
            <a:solidFill>
              <a:srgbClr val="192072"/>
            </a:solidFill>
            <a:ln cap="flat">
              <a:noFill/>
            </a:ln>
          </p:spPr>
          <p:txBody>
            <a:bodyPr vert="horz" wrap="square" lIns="0" tIns="0" rIns="0" bIns="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</a:p>
          </p:txBody>
        </p:sp>
        <p:grpSp>
          <p:nvGrpSpPr>
            <p:cNvPr id="49" name="Group 76">
              <a:extLst>
                <a:ext uri="{FF2B5EF4-FFF2-40B4-BE49-F238E27FC236}">
                  <a16:creationId xmlns:a16="http://schemas.microsoft.com/office/drawing/2014/main" id="{A71F4A2E-15F8-2649-ADC2-9450685A78E2}"/>
                </a:ext>
              </a:extLst>
            </p:cNvPr>
            <p:cNvGrpSpPr/>
            <p:nvPr/>
          </p:nvGrpSpPr>
          <p:grpSpPr>
            <a:xfrm>
              <a:off x="10585368" y="3728027"/>
              <a:ext cx="422699" cy="407694"/>
              <a:chOff x="10585368" y="3728027"/>
              <a:chExt cx="422699" cy="407694"/>
            </a:xfrm>
          </p:grpSpPr>
          <p:sp>
            <p:nvSpPr>
              <p:cNvPr id="50" name="Rectangle 77">
                <a:extLst>
                  <a:ext uri="{FF2B5EF4-FFF2-40B4-BE49-F238E27FC236}">
                    <a16:creationId xmlns:a16="http://schemas.microsoft.com/office/drawing/2014/main" id="{7C5B6349-17C9-F34C-8142-58D3DB9BF547}"/>
                  </a:ext>
                </a:extLst>
              </p:cNvPr>
              <p:cNvSpPr/>
              <p:nvPr/>
            </p:nvSpPr>
            <p:spPr>
              <a:xfrm>
                <a:off x="10585368" y="3728027"/>
                <a:ext cx="422699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1" name="Rectangle 78">
                <a:extLst>
                  <a:ext uri="{FF2B5EF4-FFF2-40B4-BE49-F238E27FC236}">
                    <a16:creationId xmlns:a16="http://schemas.microsoft.com/office/drawing/2014/main" id="{89507283-8CCE-6548-A172-62D8FEC37E43}"/>
                  </a:ext>
                </a:extLst>
              </p:cNvPr>
              <p:cNvSpPr/>
              <p:nvPr/>
            </p:nvSpPr>
            <p:spPr>
              <a:xfrm>
                <a:off x="10665643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grpSp>
          <p:nvGrpSpPr>
            <p:cNvPr id="52" name="Group 79">
              <a:extLst>
                <a:ext uri="{FF2B5EF4-FFF2-40B4-BE49-F238E27FC236}">
                  <a16:creationId xmlns:a16="http://schemas.microsoft.com/office/drawing/2014/main" id="{D21DAB77-9F43-A343-8353-C9A25A3B00A8}"/>
                </a:ext>
              </a:extLst>
            </p:cNvPr>
            <p:cNvGrpSpPr/>
            <p:nvPr/>
          </p:nvGrpSpPr>
          <p:grpSpPr>
            <a:xfrm>
              <a:off x="11012530" y="3728027"/>
              <a:ext cx="446510" cy="407694"/>
              <a:chOff x="11012530" y="3728027"/>
              <a:chExt cx="446510" cy="407694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77612CDA-27B6-6143-B3BC-6C80DE4B87A2}"/>
                  </a:ext>
                </a:extLst>
              </p:cNvPr>
              <p:cNvSpPr/>
              <p:nvPr/>
            </p:nvSpPr>
            <p:spPr>
              <a:xfrm>
                <a:off x="11012530" y="3728027"/>
                <a:ext cx="446510" cy="407694"/>
              </a:xfrm>
              <a:prstGeom prst="rect">
                <a:avLst/>
              </a:prstGeom>
              <a:solidFill>
                <a:srgbClr val="19207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4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700" b="0" i="0" u="none" strike="noStrike" kern="1200" cap="none" spc="-5" baseline="0">
                    <a:solidFill>
                      <a:srgbClr val="FFFFFF"/>
                    </a:solidFill>
                    <a:uFillTx/>
                    <a:latin typeface="Poppins Light"/>
                    <a:cs typeface="Arial"/>
                  </a:rPr>
                  <a:t>Node</a:t>
                </a:r>
                <a:endPara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142832E0-A6C0-1642-B5FC-C5D46404C835}"/>
                  </a:ext>
                </a:extLst>
              </p:cNvPr>
              <p:cNvSpPr/>
              <p:nvPr/>
            </p:nvSpPr>
            <p:spPr>
              <a:xfrm>
                <a:off x="11093285" y="3957503"/>
                <a:ext cx="285000" cy="139839"/>
              </a:xfrm>
              <a:prstGeom prst="rect">
                <a:avLst/>
              </a:prstGeom>
              <a:solidFill>
                <a:srgbClr val="5E224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400" b="0" i="0" u="none" strike="noStrike" kern="1200" cap="none" spc="0" baseline="0">
                  <a:solidFill>
                    <a:srgbClr val="FFFFFF"/>
                  </a:solidFill>
                  <a:uFillTx/>
                  <a:latin typeface="Poppins Light"/>
                </a:endParaRPr>
              </a:p>
            </p:txBody>
          </p:sp>
        </p:grpSp>
        <p:sp>
          <p:nvSpPr>
            <p:cNvPr id="55" name="Rectangle 82">
              <a:extLst>
                <a:ext uri="{FF2B5EF4-FFF2-40B4-BE49-F238E27FC236}">
                  <a16:creationId xmlns:a16="http://schemas.microsoft.com/office/drawing/2014/main" id="{B18D2374-CE17-8142-ADC7-858D731DE14A}"/>
                </a:ext>
              </a:extLst>
            </p:cNvPr>
            <p:cNvSpPr/>
            <p:nvPr/>
          </p:nvSpPr>
          <p:spPr>
            <a:xfrm>
              <a:off x="9477143" y="2801877"/>
              <a:ext cx="1535387" cy="304038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30BA78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800" b="0" i="0" u="none" strike="noStrike" kern="1200" cap="none" spc="0" baseline="0" dirty="0">
                  <a:solidFill>
                    <a:srgbClr val="30BA78"/>
                  </a:solidFill>
                  <a:uFillTx/>
                  <a:latin typeface="Poppins Light"/>
                </a:rPr>
                <a:t>Cluster 2 </a:t>
              </a:r>
              <a:r>
                <a:rPr lang="en-GB" sz="800" dirty="0">
                  <a:solidFill>
                    <a:srgbClr val="30BA78"/>
                  </a:solidFill>
                  <a:latin typeface="Poppins Light"/>
                </a:rPr>
                <a:t> (Dev/Test)</a:t>
              </a:r>
              <a:endPara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endParaRPr>
            </a:p>
          </p:txBody>
        </p:sp>
      </p:grpSp>
      <p:sp>
        <p:nvSpPr>
          <p:cNvPr id="56" name="object 16">
            <a:extLst>
              <a:ext uri="{FF2B5EF4-FFF2-40B4-BE49-F238E27FC236}">
                <a16:creationId xmlns:a16="http://schemas.microsoft.com/office/drawing/2014/main" id="{CBA23EAE-F2C1-5142-A443-D2CF0FA8D413}"/>
              </a:ext>
            </a:extLst>
          </p:cNvPr>
          <p:cNvSpPr/>
          <p:nvPr/>
        </p:nvSpPr>
        <p:spPr>
          <a:xfrm>
            <a:off x="632215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5751DBC1-5250-8247-AF75-04B4655B6D18}"/>
              </a:ext>
            </a:extLst>
          </p:cNvPr>
          <p:cNvSpPr/>
          <p:nvPr/>
        </p:nvSpPr>
        <p:spPr>
          <a:xfrm>
            <a:off x="6311591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2E14F947-3DF8-334B-9656-E67132813F39}"/>
              </a:ext>
            </a:extLst>
          </p:cNvPr>
          <p:cNvSpPr/>
          <p:nvPr/>
        </p:nvSpPr>
        <p:spPr>
          <a:xfrm>
            <a:off x="632215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00E0875D-60AC-AF48-A359-31AEF51DCC04}"/>
              </a:ext>
            </a:extLst>
          </p:cNvPr>
          <p:cNvSpPr txBox="1"/>
          <p:nvPr/>
        </p:nvSpPr>
        <p:spPr>
          <a:xfrm>
            <a:off x="6392350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81B7F9ED-FBA5-3244-BFCB-EDF0B3B11088}"/>
              </a:ext>
            </a:extLst>
          </p:cNvPr>
          <p:cNvSpPr txBox="1"/>
          <p:nvPr/>
        </p:nvSpPr>
        <p:spPr>
          <a:xfrm>
            <a:off x="6392350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E2935618-7B36-EA40-8C49-4AB2DC013563}"/>
              </a:ext>
            </a:extLst>
          </p:cNvPr>
          <p:cNvSpPr txBox="1"/>
          <p:nvPr/>
        </p:nvSpPr>
        <p:spPr>
          <a:xfrm>
            <a:off x="6392350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45D3E54A-CD55-BF42-8008-0B232CA5C8BC}"/>
              </a:ext>
            </a:extLst>
          </p:cNvPr>
          <p:cNvSpPr txBox="1"/>
          <p:nvPr/>
        </p:nvSpPr>
        <p:spPr>
          <a:xfrm>
            <a:off x="7030721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3" name="Group 95">
            <a:extLst>
              <a:ext uri="{FF2B5EF4-FFF2-40B4-BE49-F238E27FC236}">
                <a16:creationId xmlns:a16="http://schemas.microsoft.com/office/drawing/2014/main" id="{615DA6D6-967A-E741-B807-42BC73829D11}"/>
              </a:ext>
            </a:extLst>
          </p:cNvPr>
          <p:cNvGrpSpPr/>
          <p:nvPr/>
        </p:nvGrpSpPr>
        <p:grpSpPr>
          <a:xfrm>
            <a:off x="7030721" y="3728027"/>
            <a:ext cx="422699" cy="407694"/>
            <a:chOff x="7030721" y="3728027"/>
            <a:chExt cx="422699" cy="407694"/>
          </a:xfrm>
        </p:grpSpPr>
        <p:sp>
          <p:nvSpPr>
            <p:cNvPr id="64" name="Rectangle 110">
              <a:extLst>
                <a:ext uri="{FF2B5EF4-FFF2-40B4-BE49-F238E27FC236}">
                  <a16:creationId xmlns:a16="http://schemas.microsoft.com/office/drawing/2014/main" id="{3C673755-DE2F-F549-A6C0-FE151F406A0C}"/>
                </a:ext>
              </a:extLst>
            </p:cNvPr>
            <p:cNvSpPr/>
            <p:nvPr/>
          </p:nvSpPr>
          <p:spPr>
            <a:xfrm>
              <a:off x="7030721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65" name="Rectangle 111">
              <a:extLst>
                <a:ext uri="{FF2B5EF4-FFF2-40B4-BE49-F238E27FC236}">
                  <a16:creationId xmlns:a16="http://schemas.microsoft.com/office/drawing/2014/main" id="{E7D4C31C-D525-5948-9217-3DAAF8EEF629}"/>
                </a:ext>
              </a:extLst>
            </p:cNvPr>
            <p:cNvSpPr/>
            <p:nvPr/>
          </p:nvSpPr>
          <p:spPr>
            <a:xfrm>
              <a:off x="7115933" y="3950781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A5254195-8516-614D-BB17-8DD9CF7BDF01}"/>
              </a:ext>
            </a:extLst>
          </p:cNvPr>
          <p:cNvSpPr txBox="1"/>
          <p:nvPr/>
        </p:nvSpPr>
        <p:spPr>
          <a:xfrm>
            <a:off x="7030721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8610E5F2-400B-7C4B-B255-FC7565942DE7}"/>
              </a:ext>
            </a:extLst>
          </p:cNvPr>
          <p:cNvSpPr txBox="1"/>
          <p:nvPr/>
        </p:nvSpPr>
        <p:spPr>
          <a:xfrm>
            <a:off x="7457882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68" name="Group 98">
            <a:extLst>
              <a:ext uri="{FF2B5EF4-FFF2-40B4-BE49-F238E27FC236}">
                <a16:creationId xmlns:a16="http://schemas.microsoft.com/office/drawing/2014/main" id="{C4E46B73-E706-D144-BAC3-FE3FB0684FD5}"/>
              </a:ext>
            </a:extLst>
          </p:cNvPr>
          <p:cNvGrpSpPr/>
          <p:nvPr/>
        </p:nvGrpSpPr>
        <p:grpSpPr>
          <a:xfrm>
            <a:off x="7457882" y="3728027"/>
            <a:ext cx="422699" cy="407694"/>
            <a:chOff x="7457882" y="3728027"/>
            <a:chExt cx="422699" cy="407694"/>
          </a:xfrm>
        </p:grpSpPr>
        <p:sp>
          <p:nvSpPr>
            <p:cNvPr id="69" name="Rectangle 108">
              <a:extLst>
                <a:ext uri="{FF2B5EF4-FFF2-40B4-BE49-F238E27FC236}">
                  <a16:creationId xmlns:a16="http://schemas.microsoft.com/office/drawing/2014/main" id="{2991CAF8-7BA7-3543-9800-745E8AE3CA9B}"/>
                </a:ext>
              </a:extLst>
            </p:cNvPr>
            <p:cNvSpPr/>
            <p:nvPr/>
          </p:nvSpPr>
          <p:spPr>
            <a:xfrm>
              <a:off x="7457882" y="3728027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0" name="Rectangle 109">
              <a:extLst>
                <a:ext uri="{FF2B5EF4-FFF2-40B4-BE49-F238E27FC236}">
                  <a16:creationId xmlns:a16="http://schemas.microsoft.com/office/drawing/2014/main" id="{81682A78-7BF8-5E48-BDFD-3EF73C4A3BFA}"/>
                </a:ext>
              </a:extLst>
            </p:cNvPr>
            <p:cNvSpPr/>
            <p:nvPr/>
          </p:nvSpPr>
          <p:spPr>
            <a:xfrm>
              <a:off x="7522800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1" name="object 30">
            <a:extLst>
              <a:ext uri="{FF2B5EF4-FFF2-40B4-BE49-F238E27FC236}">
                <a16:creationId xmlns:a16="http://schemas.microsoft.com/office/drawing/2014/main" id="{94C85A86-E75E-8944-8C5A-55E5C1C801DA}"/>
              </a:ext>
            </a:extLst>
          </p:cNvPr>
          <p:cNvSpPr txBox="1"/>
          <p:nvPr/>
        </p:nvSpPr>
        <p:spPr>
          <a:xfrm>
            <a:off x="7457882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D490F34B-FCD5-1743-B0E6-450271B04F14}"/>
              </a:ext>
            </a:extLst>
          </p:cNvPr>
          <p:cNvSpPr txBox="1"/>
          <p:nvPr/>
        </p:nvSpPr>
        <p:spPr>
          <a:xfrm>
            <a:off x="7885035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73" name="Group 101">
            <a:extLst>
              <a:ext uri="{FF2B5EF4-FFF2-40B4-BE49-F238E27FC236}">
                <a16:creationId xmlns:a16="http://schemas.microsoft.com/office/drawing/2014/main" id="{0EAF3BC5-CBC6-2D47-9E4E-2B052B65FB3E}"/>
              </a:ext>
            </a:extLst>
          </p:cNvPr>
          <p:cNvGrpSpPr/>
          <p:nvPr/>
        </p:nvGrpSpPr>
        <p:grpSpPr>
          <a:xfrm>
            <a:off x="7899318" y="3732791"/>
            <a:ext cx="422699" cy="407694"/>
            <a:chOff x="7899318" y="3732791"/>
            <a:chExt cx="422699" cy="407694"/>
          </a:xfrm>
        </p:grpSpPr>
        <p:sp>
          <p:nvSpPr>
            <p:cNvPr id="74" name="Rectangle 106">
              <a:extLst>
                <a:ext uri="{FF2B5EF4-FFF2-40B4-BE49-F238E27FC236}">
                  <a16:creationId xmlns:a16="http://schemas.microsoft.com/office/drawing/2014/main" id="{3CC91156-B4A7-5F41-86FF-5C556A03A29D}"/>
                </a:ext>
              </a:extLst>
            </p:cNvPr>
            <p:cNvSpPr/>
            <p:nvPr/>
          </p:nvSpPr>
          <p:spPr>
            <a:xfrm>
              <a:off x="7899318" y="3732791"/>
              <a:ext cx="422699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E0E30EBB-12CD-CF4B-8367-51B71A6F667E}"/>
                </a:ext>
              </a:extLst>
            </p:cNvPr>
            <p:cNvSpPr/>
            <p:nvPr/>
          </p:nvSpPr>
          <p:spPr>
            <a:xfrm>
              <a:off x="7964229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76" name="Group 102">
            <a:extLst>
              <a:ext uri="{FF2B5EF4-FFF2-40B4-BE49-F238E27FC236}">
                <a16:creationId xmlns:a16="http://schemas.microsoft.com/office/drawing/2014/main" id="{A905D833-02FC-C249-A388-FEEEA62A3B7F}"/>
              </a:ext>
            </a:extLst>
          </p:cNvPr>
          <p:cNvGrpSpPr/>
          <p:nvPr/>
        </p:nvGrpSpPr>
        <p:grpSpPr>
          <a:xfrm>
            <a:off x="8326480" y="3732791"/>
            <a:ext cx="417935" cy="407694"/>
            <a:chOff x="8326480" y="3732791"/>
            <a:chExt cx="417935" cy="407694"/>
          </a:xfrm>
        </p:grpSpPr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F5C7C175-C5E9-5E46-BF83-7CC916FD275A}"/>
                </a:ext>
              </a:extLst>
            </p:cNvPr>
            <p:cNvSpPr/>
            <p:nvPr/>
          </p:nvSpPr>
          <p:spPr>
            <a:xfrm>
              <a:off x="8326480" y="3732791"/>
              <a:ext cx="417935" cy="407694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7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3EB7825B-F9BD-814B-B90F-1678952E5BE2}"/>
                </a:ext>
              </a:extLst>
            </p:cNvPr>
            <p:cNvSpPr/>
            <p:nvPr/>
          </p:nvSpPr>
          <p:spPr>
            <a:xfrm>
              <a:off x="8384431" y="3953086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79" name="Rectangle 103">
            <a:extLst>
              <a:ext uri="{FF2B5EF4-FFF2-40B4-BE49-F238E27FC236}">
                <a16:creationId xmlns:a16="http://schemas.microsoft.com/office/drawing/2014/main" id="{F5DA5AF6-82C5-F747-9EA3-102FF7D77245}"/>
              </a:ext>
            </a:extLst>
          </p:cNvPr>
          <p:cNvSpPr/>
          <p:nvPr/>
        </p:nvSpPr>
        <p:spPr>
          <a:xfrm>
            <a:off x="677680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(Dev/Test)</a:t>
            </a:r>
            <a:endParaRPr lang="en-GB" sz="800" b="0" i="0" u="none" strike="noStrike" kern="1200" cap="none" spc="0" baseline="0" dirty="0">
              <a:solidFill>
                <a:srgbClr val="30BA78"/>
              </a:solidFill>
              <a:uFillTx/>
              <a:latin typeface="Poppins Light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04CF8640-D732-C14D-9B7B-ACCCA02357DA}"/>
              </a:ext>
            </a:extLst>
          </p:cNvPr>
          <p:cNvSpPr/>
          <p:nvPr/>
        </p:nvSpPr>
        <p:spPr>
          <a:xfrm>
            <a:off x="3433892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6B4FEB0F-22AE-9649-B519-3D3873C48A31}"/>
              </a:ext>
            </a:extLst>
          </p:cNvPr>
          <p:cNvSpPr/>
          <p:nvPr/>
        </p:nvSpPr>
        <p:spPr>
          <a:xfrm>
            <a:off x="3423330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C01A7F93-2C2E-AF4D-98B5-F0B4626BDC99}"/>
              </a:ext>
            </a:extLst>
          </p:cNvPr>
          <p:cNvSpPr/>
          <p:nvPr/>
        </p:nvSpPr>
        <p:spPr>
          <a:xfrm>
            <a:off x="3433892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A64304B-FF4F-F046-831A-5F5F9F601DEE}"/>
              </a:ext>
            </a:extLst>
          </p:cNvPr>
          <p:cNvSpPr txBox="1"/>
          <p:nvPr/>
        </p:nvSpPr>
        <p:spPr>
          <a:xfrm>
            <a:off x="3504081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63B788C0-287E-0641-8534-623D72850EFF}"/>
              </a:ext>
            </a:extLst>
          </p:cNvPr>
          <p:cNvSpPr txBox="1"/>
          <p:nvPr/>
        </p:nvSpPr>
        <p:spPr>
          <a:xfrm>
            <a:off x="3504081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AE332679-5734-EF4B-934C-A08E6D09B4E4}"/>
              </a:ext>
            </a:extLst>
          </p:cNvPr>
          <p:cNvSpPr txBox="1"/>
          <p:nvPr/>
        </p:nvSpPr>
        <p:spPr>
          <a:xfrm>
            <a:off x="3504081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C7FC614E-E85E-4D49-B3D1-66A19E8D1D26}"/>
              </a:ext>
            </a:extLst>
          </p:cNvPr>
          <p:cNvSpPr txBox="1"/>
          <p:nvPr/>
        </p:nvSpPr>
        <p:spPr>
          <a:xfrm>
            <a:off x="414246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7" name="object 30">
            <a:extLst>
              <a:ext uri="{FF2B5EF4-FFF2-40B4-BE49-F238E27FC236}">
                <a16:creationId xmlns:a16="http://schemas.microsoft.com/office/drawing/2014/main" id="{DAA25A44-0054-4549-937A-0935CA260AEE}"/>
              </a:ext>
            </a:extLst>
          </p:cNvPr>
          <p:cNvSpPr txBox="1"/>
          <p:nvPr/>
        </p:nvSpPr>
        <p:spPr>
          <a:xfrm>
            <a:off x="414246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8" name="object 30">
            <a:extLst>
              <a:ext uri="{FF2B5EF4-FFF2-40B4-BE49-F238E27FC236}">
                <a16:creationId xmlns:a16="http://schemas.microsoft.com/office/drawing/2014/main" id="{308D4D20-B727-7D41-84B9-D075FAAF0CFC}"/>
              </a:ext>
            </a:extLst>
          </p:cNvPr>
          <p:cNvSpPr txBox="1"/>
          <p:nvPr/>
        </p:nvSpPr>
        <p:spPr>
          <a:xfrm>
            <a:off x="456961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89" name="object 30">
            <a:extLst>
              <a:ext uri="{FF2B5EF4-FFF2-40B4-BE49-F238E27FC236}">
                <a16:creationId xmlns:a16="http://schemas.microsoft.com/office/drawing/2014/main" id="{85E39D73-D121-4146-94BE-C127B0759F42}"/>
              </a:ext>
            </a:extLst>
          </p:cNvPr>
          <p:cNvSpPr txBox="1"/>
          <p:nvPr/>
        </p:nvSpPr>
        <p:spPr>
          <a:xfrm>
            <a:off x="4569613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A7E2C7E3-8C8E-8F4C-9DFA-788A5EC5D64B}"/>
              </a:ext>
            </a:extLst>
          </p:cNvPr>
          <p:cNvSpPr txBox="1"/>
          <p:nvPr/>
        </p:nvSpPr>
        <p:spPr>
          <a:xfrm>
            <a:off x="4996766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1" name="Rectangle 141">
            <a:extLst>
              <a:ext uri="{FF2B5EF4-FFF2-40B4-BE49-F238E27FC236}">
                <a16:creationId xmlns:a16="http://schemas.microsoft.com/office/drawing/2014/main" id="{2E5AA402-346B-DC4E-A82E-1E77FACE0F63}"/>
              </a:ext>
            </a:extLst>
          </p:cNvPr>
          <p:cNvSpPr/>
          <p:nvPr/>
        </p:nvSpPr>
        <p:spPr>
          <a:xfrm>
            <a:off x="3888531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2 (Prod)</a:t>
            </a: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BA70AF10-6726-1946-8232-A831D31250E4}"/>
              </a:ext>
            </a:extLst>
          </p:cNvPr>
          <p:cNvSpPr/>
          <p:nvPr/>
        </p:nvSpPr>
        <p:spPr>
          <a:xfrm>
            <a:off x="733549" y="2953749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939EB1EB-C159-AC47-A5B6-1A532BCE3B31}"/>
              </a:ext>
            </a:extLst>
          </p:cNvPr>
          <p:cNvSpPr/>
          <p:nvPr/>
        </p:nvSpPr>
        <p:spPr>
          <a:xfrm>
            <a:off x="722988" y="3422599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4" name="object 41">
            <a:extLst>
              <a:ext uri="{FF2B5EF4-FFF2-40B4-BE49-F238E27FC236}">
                <a16:creationId xmlns:a16="http://schemas.microsoft.com/office/drawing/2014/main" id="{64A30CF3-C95A-914D-B549-DF2BD0B4F85B}"/>
              </a:ext>
            </a:extLst>
          </p:cNvPr>
          <p:cNvSpPr/>
          <p:nvPr/>
        </p:nvSpPr>
        <p:spPr>
          <a:xfrm>
            <a:off x="733549" y="369165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2930DA50-313F-4A4F-9ED9-E8ABE56D94AE}"/>
              </a:ext>
            </a:extLst>
          </p:cNvPr>
          <p:cNvSpPr txBox="1"/>
          <p:nvPr/>
        </p:nvSpPr>
        <p:spPr>
          <a:xfrm>
            <a:off x="803748" y="3246165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96" name="object 43">
            <a:extLst>
              <a:ext uri="{FF2B5EF4-FFF2-40B4-BE49-F238E27FC236}">
                <a16:creationId xmlns:a16="http://schemas.microsoft.com/office/drawing/2014/main" id="{A2A88A2D-F42E-194F-AC94-B4EF3DC7E90A}"/>
              </a:ext>
            </a:extLst>
          </p:cNvPr>
          <p:cNvSpPr txBox="1"/>
          <p:nvPr/>
        </p:nvSpPr>
        <p:spPr>
          <a:xfrm>
            <a:off x="803748" y="3508187"/>
            <a:ext cx="765398" cy="107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97" name="object 44">
            <a:extLst>
              <a:ext uri="{FF2B5EF4-FFF2-40B4-BE49-F238E27FC236}">
                <a16:creationId xmlns:a16="http://schemas.microsoft.com/office/drawing/2014/main" id="{1DF0E61B-E8F6-884F-858A-290FA2D2DAD1}"/>
              </a:ext>
            </a:extLst>
          </p:cNvPr>
          <p:cNvSpPr txBox="1"/>
          <p:nvPr/>
        </p:nvSpPr>
        <p:spPr>
          <a:xfrm>
            <a:off x="803748" y="3758851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24E42F89-0D08-184C-9DC0-285437FFBC53}"/>
              </a:ext>
            </a:extLst>
          </p:cNvPr>
          <p:cNvSpPr txBox="1"/>
          <p:nvPr/>
        </p:nvSpPr>
        <p:spPr>
          <a:xfrm>
            <a:off x="1442118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7E3B0CB4-5268-544B-903C-DD1FECEAB970}"/>
              </a:ext>
            </a:extLst>
          </p:cNvPr>
          <p:cNvSpPr txBox="1"/>
          <p:nvPr/>
        </p:nvSpPr>
        <p:spPr>
          <a:xfrm>
            <a:off x="1442118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AA34FF9B-743C-3944-BB09-CFA9B7395DA2}"/>
              </a:ext>
            </a:extLst>
          </p:cNvPr>
          <p:cNvSpPr txBox="1"/>
          <p:nvPr/>
        </p:nvSpPr>
        <p:spPr>
          <a:xfrm>
            <a:off x="1869280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1" name="object 30">
            <a:extLst>
              <a:ext uri="{FF2B5EF4-FFF2-40B4-BE49-F238E27FC236}">
                <a16:creationId xmlns:a16="http://schemas.microsoft.com/office/drawing/2014/main" id="{843AE116-0D29-F74F-8855-BBA60B299501}"/>
              </a:ext>
            </a:extLst>
          </p:cNvPr>
          <p:cNvSpPr txBox="1"/>
          <p:nvPr/>
        </p:nvSpPr>
        <p:spPr>
          <a:xfrm>
            <a:off x="1869280" y="3205264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D9D41086-7F99-7F45-9FC7-75F33A88C070}"/>
              </a:ext>
            </a:extLst>
          </p:cNvPr>
          <p:cNvSpPr txBox="1"/>
          <p:nvPr/>
        </p:nvSpPr>
        <p:spPr>
          <a:xfrm>
            <a:off x="2296433" y="3474537"/>
            <a:ext cx="360785" cy="1750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03" name="Rectangle 172">
            <a:extLst>
              <a:ext uri="{FF2B5EF4-FFF2-40B4-BE49-F238E27FC236}">
                <a16:creationId xmlns:a16="http://schemas.microsoft.com/office/drawing/2014/main" id="{F1A996BA-D464-0D40-AAEE-A6D3140129E8}"/>
              </a:ext>
            </a:extLst>
          </p:cNvPr>
          <p:cNvSpPr/>
          <p:nvPr/>
        </p:nvSpPr>
        <p:spPr>
          <a:xfrm>
            <a:off x="1188198" y="2801877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1 </a:t>
            </a:r>
            <a:r>
              <a:rPr lang="en-GB" sz="800" dirty="0">
                <a:solidFill>
                  <a:srgbClr val="30BA78"/>
                </a:solidFill>
                <a:latin typeface="Poppins Light"/>
              </a:rPr>
              <a:t>(</a:t>
            </a: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Prod)</a:t>
            </a: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78220E4B-DEA9-B144-A028-278E7F7354B8}"/>
              </a:ext>
            </a:extLst>
          </p:cNvPr>
          <p:cNvSpPr/>
          <p:nvPr/>
        </p:nvSpPr>
        <p:spPr>
          <a:xfrm>
            <a:off x="2083716" y="4635313"/>
            <a:ext cx="2444684" cy="1491322"/>
          </a:xfrm>
          <a:custGeom>
            <a:avLst/>
            <a:gdLst>
              <a:gd name="f0" fmla="val w"/>
              <a:gd name="f1" fmla="val h"/>
              <a:gd name="f2" fmla="val 0"/>
              <a:gd name="f3" fmla="val 2822575"/>
              <a:gd name="f4" fmla="val 1594485"/>
              <a:gd name="f5" fmla="val 1594103"/>
              <a:gd name="f6" fmla="val 2822448"/>
              <a:gd name="f7" fmla="*/ f0 1 2822575"/>
              <a:gd name="f8" fmla="*/ f1 1 1594485"/>
              <a:gd name="f9" fmla="+- f4 0 f2"/>
              <a:gd name="f10" fmla="+- f3 0 f2"/>
              <a:gd name="f11" fmla="*/ f10 1 2822575"/>
              <a:gd name="f12" fmla="*/ f9 1 159448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22575" h="1594485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2" y="f2"/>
                </a:lnTo>
                <a:lnTo>
                  <a:pt x="f2" y="f5"/>
                </a:lnTo>
                <a:close/>
              </a:path>
            </a:pathLst>
          </a:custGeom>
          <a:solidFill>
            <a:srgbClr val="F9F9F9"/>
          </a:solidFill>
          <a:ln w="12188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004D6A0-0870-3E46-B39B-A77EA0DB1264}"/>
              </a:ext>
            </a:extLst>
          </p:cNvPr>
          <p:cNvSpPr/>
          <p:nvPr/>
        </p:nvSpPr>
        <p:spPr>
          <a:xfrm>
            <a:off x="2073155" y="5104162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6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6" name="object 41">
            <a:extLst>
              <a:ext uri="{FF2B5EF4-FFF2-40B4-BE49-F238E27FC236}">
                <a16:creationId xmlns:a16="http://schemas.microsoft.com/office/drawing/2014/main" id="{A4ED29C0-D17B-D048-A2A4-6C62BD9FDE55}"/>
              </a:ext>
            </a:extLst>
          </p:cNvPr>
          <p:cNvSpPr/>
          <p:nvPr/>
        </p:nvSpPr>
        <p:spPr>
          <a:xfrm>
            <a:off x="2083716" y="5373215"/>
            <a:ext cx="2455127" cy="0"/>
          </a:xfrm>
          <a:custGeom>
            <a:avLst/>
            <a:gdLst>
              <a:gd name="f0" fmla="val w"/>
              <a:gd name="f1" fmla="val h"/>
              <a:gd name="f2" fmla="val 0"/>
              <a:gd name="f3" fmla="val 2834640"/>
              <a:gd name="f4" fmla="val 13970"/>
              <a:gd name="f5" fmla="val 13462"/>
              <a:gd name="f6" fmla="val 2834385"/>
              <a:gd name="f7" fmla="*/ f0 1 2834640"/>
              <a:gd name="f8" fmla="*/ f1 1 13970"/>
              <a:gd name="f9" fmla="+- f4 0 f2"/>
              <a:gd name="f10" fmla="+- f3 0 f2"/>
              <a:gd name="f11" fmla="*/ f10 1 2834640"/>
              <a:gd name="f12" fmla="*/ f9 1 1397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834640" h="13970">
                <a:moveTo>
                  <a:pt x="f2" y="f5"/>
                </a:moveTo>
                <a:lnTo>
                  <a:pt x="f6" y="f2"/>
                </a:lnTo>
              </a:path>
            </a:pathLst>
          </a:custGeom>
          <a:noFill/>
          <a:ln w="6099" cap="flat">
            <a:solidFill>
              <a:srgbClr val="30BA78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07" name="object 42">
            <a:extLst>
              <a:ext uri="{FF2B5EF4-FFF2-40B4-BE49-F238E27FC236}">
                <a16:creationId xmlns:a16="http://schemas.microsoft.com/office/drawing/2014/main" id="{C56E25D1-43B4-7A49-BC31-FE9B2B0301A2}"/>
              </a:ext>
            </a:extLst>
          </p:cNvPr>
          <p:cNvSpPr txBox="1"/>
          <p:nvPr/>
        </p:nvSpPr>
        <p:spPr>
          <a:xfrm>
            <a:off x="2153914" y="4927729"/>
            <a:ext cx="609904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Control</a:t>
            </a:r>
            <a:r>
              <a:rPr lang="en-US" sz="700" b="0" i="0" u="none" strike="noStrike" kern="1200" cap="none" spc="-4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 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Plane</a:t>
            </a: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93A6C9D0-E0C0-A542-97E8-0FF1CCF1118C}"/>
              </a:ext>
            </a:extLst>
          </p:cNvPr>
          <p:cNvSpPr txBox="1"/>
          <p:nvPr/>
        </p:nvSpPr>
        <p:spPr>
          <a:xfrm>
            <a:off x="2153914" y="5197001"/>
            <a:ext cx="765398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etcd</a:t>
            </a: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73EADB0-49D6-FB43-B6C2-4EBFBB8640C2}"/>
              </a:ext>
            </a:extLst>
          </p:cNvPr>
          <p:cNvSpPr txBox="1"/>
          <p:nvPr/>
        </p:nvSpPr>
        <p:spPr>
          <a:xfrm>
            <a:off x="2153914" y="5440423"/>
            <a:ext cx="338099" cy="932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12701" marR="0" lvl="0" indent="0" algn="l" defTabSz="914400" rtl="0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2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W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or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k</a:t>
            </a:r>
            <a:r>
              <a:rPr lang="en-US" sz="700" b="0" i="0" u="none" strike="noStrike" kern="1200" cap="none" spc="-5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e</a:t>
            </a:r>
            <a:r>
              <a:rPr lang="en-US" sz="700" b="0" i="0" u="none" strike="noStrike" kern="1200" cap="none" spc="0" baseline="0">
                <a:solidFill>
                  <a:srgbClr val="30BA78"/>
                </a:solidFill>
                <a:uFillTx/>
                <a:latin typeface="Poppins Medium"/>
                <a:cs typeface="Arial"/>
              </a:rPr>
              <a:t>r</a:t>
            </a:r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0108AEC7-5696-7D44-80C3-4F5AC848826C}"/>
              </a:ext>
            </a:extLst>
          </p:cNvPr>
          <p:cNvSpPr txBox="1"/>
          <p:nvPr/>
        </p:nvSpPr>
        <p:spPr>
          <a:xfrm>
            <a:off x="2792294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1" name="Group 224">
            <a:extLst>
              <a:ext uri="{FF2B5EF4-FFF2-40B4-BE49-F238E27FC236}">
                <a16:creationId xmlns:a16="http://schemas.microsoft.com/office/drawing/2014/main" id="{0C77C381-8751-6E4B-9F10-2D05C03A88AA}"/>
              </a:ext>
            </a:extLst>
          </p:cNvPr>
          <p:cNvGrpSpPr/>
          <p:nvPr/>
        </p:nvGrpSpPr>
        <p:grpSpPr>
          <a:xfrm>
            <a:off x="2792294" y="5381911"/>
            <a:ext cx="389433" cy="437311"/>
            <a:chOff x="2792294" y="5381911"/>
            <a:chExt cx="389433" cy="437311"/>
          </a:xfrm>
        </p:grpSpPr>
        <p:sp>
          <p:nvSpPr>
            <p:cNvPr id="112" name="Rectangle 239">
              <a:extLst>
                <a:ext uri="{FF2B5EF4-FFF2-40B4-BE49-F238E27FC236}">
                  <a16:creationId xmlns:a16="http://schemas.microsoft.com/office/drawing/2014/main" id="{F1747E2D-997F-314F-A4C3-EE1991A4F686}"/>
                </a:ext>
              </a:extLst>
            </p:cNvPr>
            <p:cNvSpPr/>
            <p:nvPr/>
          </p:nvSpPr>
          <p:spPr>
            <a:xfrm>
              <a:off x="2792294" y="5381911"/>
              <a:ext cx="389433" cy="43731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3" name="Rectangle 240">
              <a:extLst>
                <a:ext uri="{FF2B5EF4-FFF2-40B4-BE49-F238E27FC236}">
                  <a16:creationId xmlns:a16="http://schemas.microsoft.com/office/drawing/2014/main" id="{7154BEB4-59B1-1748-9029-F274B6322837}"/>
                </a:ext>
              </a:extLst>
            </p:cNvPr>
            <p:cNvSpPr/>
            <p:nvPr/>
          </p:nvSpPr>
          <p:spPr>
            <a:xfrm>
              <a:off x="2830186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4" name="object 30">
            <a:extLst>
              <a:ext uri="{FF2B5EF4-FFF2-40B4-BE49-F238E27FC236}">
                <a16:creationId xmlns:a16="http://schemas.microsoft.com/office/drawing/2014/main" id="{6598BC0F-539B-B140-B006-AAC0C6EF3E69}"/>
              </a:ext>
            </a:extLst>
          </p:cNvPr>
          <p:cNvSpPr txBox="1"/>
          <p:nvPr/>
        </p:nvSpPr>
        <p:spPr>
          <a:xfrm>
            <a:off x="2792294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15" name="object 30">
            <a:extLst>
              <a:ext uri="{FF2B5EF4-FFF2-40B4-BE49-F238E27FC236}">
                <a16:creationId xmlns:a16="http://schemas.microsoft.com/office/drawing/2014/main" id="{ED9B71C2-59E4-B844-A2AE-EF0C8EE6BBEA}"/>
              </a:ext>
            </a:extLst>
          </p:cNvPr>
          <p:cNvSpPr txBox="1"/>
          <p:nvPr/>
        </p:nvSpPr>
        <p:spPr>
          <a:xfrm>
            <a:off x="3219446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16" name="Group 227">
            <a:extLst>
              <a:ext uri="{FF2B5EF4-FFF2-40B4-BE49-F238E27FC236}">
                <a16:creationId xmlns:a16="http://schemas.microsoft.com/office/drawing/2014/main" id="{0D5A68F8-F0BA-A448-B232-8E34D5C6BB57}"/>
              </a:ext>
            </a:extLst>
          </p:cNvPr>
          <p:cNvGrpSpPr/>
          <p:nvPr/>
        </p:nvGrpSpPr>
        <p:grpSpPr>
          <a:xfrm>
            <a:off x="3207989" y="5393368"/>
            <a:ext cx="429539" cy="420121"/>
            <a:chOff x="3207989" y="5393368"/>
            <a:chExt cx="429539" cy="420121"/>
          </a:xfrm>
        </p:grpSpPr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949F2BA4-B821-1740-8B65-0A8E5BDA5C58}"/>
                </a:ext>
              </a:extLst>
            </p:cNvPr>
            <p:cNvSpPr/>
            <p:nvPr/>
          </p:nvSpPr>
          <p:spPr>
            <a:xfrm>
              <a:off x="3207989" y="5393368"/>
              <a:ext cx="429539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586E6FDC-6F09-A74C-AE79-5557D7DDFA56}"/>
                </a:ext>
              </a:extLst>
            </p:cNvPr>
            <p:cNvSpPr/>
            <p:nvPr/>
          </p:nvSpPr>
          <p:spPr>
            <a:xfrm>
              <a:off x="3257339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19" name="object 30">
            <a:extLst>
              <a:ext uri="{FF2B5EF4-FFF2-40B4-BE49-F238E27FC236}">
                <a16:creationId xmlns:a16="http://schemas.microsoft.com/office/drawing/2014/main" id="{A361183B-F7BE-0845-B395-509F2DD2CC92}"/>
              </a:ext>
            </a:extLst>
          </p:cNvPr>
          <p:cNvSpPr txBox="1"/>
          <p:nvPr/>
        </p:nvSpPr>
        <p:spPr>
          <a:xfrm>
            <a:off x="3219446" y="4886827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20" name="object 30">
            <a:extLst>
              <a:ext uri="{FF2B5EF4-FFF2-40B4-BE49-F238E27FC236}">
                <a16:creationId xmlns:a16="http://schemas.microsoft.com/office/drawing/2014/main" id="{062895C4-CF95-C648-A44B-E802E596EFAD}"/>
              </a:ext>
            </a:extLst>
          </p:cNvPr>
          <p:cNvSpPr txBox="1"/>
          <p:nvPr/>
        </p:nvSpPr>
        <p:spPr>
          <a:xfrm>
            <a:off x="3646599" y="5156100"/>
            <a:ext cx="360785" cy="175025"/>
          </a:xfrm>
          <a:prstGeom prst="rect">
            <a:avLst/>
          </a:prstGeom>
          <a:solidFill>
            <a:srgbClr val="DADADA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000000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grpSp>
        <p:nvGrpSpPr>
          <p:cNvPr id="121" name="Group 230">
            <a:extLst>
              <a:ext uri="{FF2B5EF4-FFF2-40B4-BE49-F238E27FC236}">
                <a16:creationId xmlns:a16="http://schemas.microsoft.com/office/drawing/2014/main" id="{3E7B4082-D643-694D-9162-02EE6E5E3952}"/>
              </a:ext>
            </a:extLst>
          </p:cNvPr>
          <p:cNvGrpSpPr/>
          <p:nvPr/>
        </p:nvGrpSpPr>
        <p:grpSpPr>
          <a:xfrm>
            <a:off x="3640866" y="5393368"/>
            <a:ext cx="423815" cy="420121"/>
            <a:chOff x="3640866" y="5393368"/>
            <a:chExt cx="423815" cy="420121"/>
          </a:xfrm>
        </p:grpSpPr>
        <p:sp>
          <p:nvSpPr>
            <p:cNvPr id="122" name="Rectangle 235">
              <a:extLst>
                <a:ext uri="{FF2B5EF4-FFF2-40B4-BE49-F238E27FC236}">
                  <a16:creationId xmlns:a16="http://schemas.microsoft.com/office/drawing/2014/main" id="{ECC88D21-F496-704B-B1CD-4AA9EB0C09A7}"/>
                </a:ext>
              </a:extLst>
            </p:cNvPr>
            <p:cNvSpPr/>
            <p:nvPr/>
          </p:nvSpPr>
          <p:spPr>
            <a:xfrm>
              <a:off x="3640866" y="5393368"/>
              <a:ext cx="423815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  <p:sp>
          <p:nvSpPr>
            <p:cNvPr id="123" name="Rectangle 236">
              <a:extLst>
                <a:ext uri="{FF2B5EF4-FFF2-40B4-BE49-F238E27FC236}">
                  <a16:creationId xmlns:a16="http://schemas.microsoft.com/office/drawing/2014/main" id="{E9AE3501-D85D-334D-8451-A54B7A0E08D3}"/>
                </a:ext>
              </a:extLst>
            </p:cNvPr>
            <p:cNvSpPr/>
            <p:nvPr/>
          </p:nvSpPr>
          <p:spPr>
            <a:xfrm>
              <a:off x="3684492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grpSp>
        <p:nvGrpSpPr>
          <p:cNvPr id="124" name="Group 231">
            <a:extLst>
              <a:ext uri="{FF2B5EF4-FFF2-40B4-BE49-F238E27FC236}">
                <a16:creationId xmlns:a16="http://schemas.microsoft.com/office/drawing/2014/main" id="{12BBDC11-9EA1-6F4D-8CFD-30A4E0FF8EDB}"/>
              </a:ext>
            </a:extLst>
          </p:cNvPr>
          <p:cNvGrpSpPr/>
          <p:nvPr/>
        </p:nvGrpSpPr>
        <p:grpSpPr>
          <a:xfrm>
            <a:off x="4073752" y="5393368"/>
            <a:ext cx="406624" cy="420121"/>
            <a:chOff x="4073752" y="5393368"/>
            <a:chExt cx="406624" cy="420121"/>
          </a:xfrm>
        </p:grpSpPr>
        <p:sp>
          <p:nvSpPr>
            <p:cNvPr id="125" name="Rectangle 233">
              <a:extLst>
                <a:ext uri="{FF2B5EF4-FFF2-40B4-BE49-F238E27FC236}">
                  <a16:creationId xmlns:a16="http://schemas.microsoft.com/office/drawing/2014/main" id="{8C20CDC1-708B-BE4C-9BBD-7A4F9BB0BD00}"/>
                </a:ext>
              </a:extLst>
            </p:cNvPr>
            <p:cNvSpPr/>
            <p:nvPr/>
          </p:nvSpPr>
          <p:spPr>
            <a:xfrm>
              <a:off x="4073752" y="5393368"/>
              <a:ext cx="406624" cy="420121"/>
            </a:xfrm>
            <a:prstGeom prst="rect">
              <a:avLst/>
            </a:prstGeom>
            <a:solidFill>
              <a:srgbClr val="19207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4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" b="0" i="0" u="none" strike="noStrike" kern="1200" cap="none" spc="-5" baseline="0">
                  <a:solidFill>
                    <a:srgbClr val="FFFFFF"/>
                  </a:solidFill>
                  <a:uFillTx/>
                  <a:latin typeface="Poppins Light"/>
                  <a:cs typeface="Arial"/>
                </a:rPr>
                <a:t>Node</a:t>
              </a:r>
              <a:endParaRPr lang="en-US" sz="6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  <a:cs typeface="Poppins Light"/>
              </a:endParaRPr>
            </a:p>
          </p:txBody>
        </p:sp>
        <p:sp>
          <p:nvSpPr>
            <p:cNvPr id="126" name="Rectangle 234">
              <a:extLst>
                <a:ext uri="{FF2B5EF4-FFF2-40B4-BE49-F238E27FC236}">
                  <a16:creationId xmlns:a16="http://schemas.microsoft.com/office/drawing/2014/main" id="{262FB377-BF5E-FD40-9FD7-D41217BB1CFD}"/>
                </a:ext>
              </a:extLst>
            </p:cNvPr>
            <p:cNvSpPr/>
            <p:nvPr/>
          </p:nvSpPr>
          <p:spPr>
            <a:xfrm>
              <a:off x="4111654" y="5611115"/>
              <a:ext cx="285000" cy="139839"/>
            </a:xfrm>
            <a:prstGeom prst="rect">
              <a:avLst/>
            </a:prstGeom>
            <a:solidFill>
              <a:srgbClr val="5E224A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4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endParaRPr>
            </a:p>
          </p:txBody>
        </p:sp>
      </p:grpSp>
      <p:sp>
        <p:nvSpPr>
          <p:cNvPr id="127" name="Rectangle 232">
            <a:extLst>
              <a:ext uri="{FF2B5EF4-FFF2-40B4-BE49-F238E27FC236}">
                <a16:creationId xmlns:a16="http://schemas.microsoft.com/office/drawing/2014/main" id="{176EA66B-7787-AC4A-A3C2-FCF0E6720899}"/>
              </a:ext>
            </a:extLst>
          </p:cNvPr>
          <p:cNvSpPr/>
          <p:nvPr/>
        </p:nvSpPr>
        <p:spPr>
          <a:xfrm>
            <a:off x="2538365" y="4483440"/>
            <a:ext cx="1535387" cy="30403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30BA78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0" u="none" strike="noStrike" kern="1200" cap="none" spc="0" baseline="0" dirty="0">
                <a:solidFill>
                  <a:srgbClr val="30BA78"/>
                </a:solidFill>
                <a:uFillTx/>
                <a:latin typeface="Poppins Light"/>
              </a:rPr>
              <a:t>Cluster 3 - Hosted (Prod)</a:t>
            </a:r>
          </a:p>
        </p:txBody>
      </p:sp>
      <p:grpSp>
        <p:nvGrpSpPr>
          <p:cNvPr id="128" name="Group 112">
            <a:extLst>
              <a:ext uri="{FF2B5EF4-FFF2-40B4-BE49-F238E27FC236}">
                <a16:creationId xmlns:a16="http://schemas.microsoft.com/office/drawing/2014/main" id="{E1121341-B57A-9E4B-8383-FE6D042F90B4}"/>
              </a:ext>
            </a:extLst>
          </p:cNvPr>
          <p:cNvGrpSpPr/>
          <p:nvPr/>
        </p:nvGrpSpPr>
        <p:grpSpPr>
          <a:xfrm>
            <a:off x="9297948" y="4143420"/>
            <a:ext cx="1641201" cy="113065"/>
            <a:chOff x="9297948" y="4143420"/>
            <a:chExt cx="1641201" cy="113065"/>
          </a:xfrm>
        </p:grpSpPr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84438FA9-5841-154A-9469-1AFB181F6BBC}"/>
                </a:ext>
              </a:extLst>
            </p:cNvPr>
            <p:cNvSpPr/>
            <p:nvPr/>
          </p:nvSpPr>
          <p:spPr>
            <a:xfrm>
              <a:off x="9297948" y="4151074"/>
              <a:ext cx="554739" cy="97026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endParaRPr>
            </a:p>
          </p:txBody>
        </p:sp>
        <p:pic>
          <p:nvPicPr>
            <p:cNvPr id="130" name="Picture 52" descr="A close up of a sign&#10;&#10;Description automatically generated">
              <a:extLst>
                <a:ext uri="{FF2B5EF4-FFF2-40B4-BE49-F238E27FC236}">
                  <a16:creationId xmlns:a16="http://schemas.microsoft.com/office/drawing/2014/main" id="{B2F6AD51-D66D-0E40-A72B-95905ED1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2137" y="4143420"/>
              <a:ext cx="547012" cy="11306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31" name="object 34">
            <a:extLst>
              <a:ext uri="{FF2B5EF4-FFF2-40B4-BE49-F238E27FC236}">
                <a16:creationId xmlns:a16="http://schemas.microsoft.com/office/drawing/2014/main" id="{E0611B18-387C-5A4D-BF2A-0DCF4B9B6FD7}"/>
              </a:ext>
            </a:extLst>
          </p:cNvPr>
          <p:cNvSpPr/>
          <p:nvPr/>
        </p:nvSpPr>
        <p:spPr>
          <a:xfrm>
            <a:off x="6611898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2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5D216206-B1C9-9C48-93E6-EAED3405B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087" y="4143420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3" name="object 34">
            <a:extLst>
              <a:ext uri="{FF2B5EF4-FFF2-40B4-BE49-F238E27FC236}">
                <a16:creationId xmlns:a16="http://schemas.microsoft.com/office/drawing/2014/main" id="{2D9FAAB6-1C0A-FD41-896E-70B861B3274E}"/>
              </a:ext>
            </a:extLst>
          </p:cNvPr>
          <p:cNvSpPr/>
          <p:nvPr/>
        </p:nvSpPr>
        <p:spPr>
          <a:xfrm>
            <a:off x="3709336" y="4151074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4" name="object 34">
            <a:extLst>
              <a:ext uri="{FF2B5EF4-FFF2-40B4-BE49-F238E27FC236}">
                <a16:creationId xmlns:a16="http://schemas.microsoft.com/office/drawing/2014/main" id="{D65D116E-8D12-014E-A143-2D3752D42F88}"/>
              </a:ext>
            </a:extLst>
          </p:cNvPr>
          <p:cNvSpPr/>
          <p:nvPr/>
        </p:nvSpPr>
        <p:spPr>
          <a:xfrm>
            <a:off x="837553" y="419869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135" name="object 34">
            <a:extLst>
              <a:ext uri="{FF2B5EF4-FFF2-40B4-BE49-F238E27FC236}">
                <a16:creationId xmlns:a16="http://schemas.microsoft.com/office/drawing/2014/main" id="{0DBBED02-7D79-0340-A0E4-F154CEDE76C4}"/>
              </a:ext>
            </a:extLst>
          </p:cNvPr>
          <p:cNvSpPr/>
          <p:nvPr/>
        </p:nvSpPr>
        <p:spPr>
          <a:xfrm>
            <a:off x="2351882" y="5835956"/>
            <a:ext cx="554739" cy="9702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6" name="Picture 244" descr="A close up of a sign&#10;&#10;Description automatically generated">
            <a:extLst>
              <a:ext uri="{FF2B5EF4-FFF2-40B4-BE49-F238E27FC236}">
                <a16:creationId xmlns:a16="http://schemas.microsoft.com/office/drawing/2014/main" id="{629BF31E-9215-E447-8222-5E2AE5ABDB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1" y="5828303"/>
            <a:ext cx="547012" cy="1130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7" name="object 99">
            <a:extLst>
              <a:ext uri="{FF2B5EF4-FFF2-40B4-BE49-F238E27FC236}">
                <a16:creationId xmlns:a16="http://schemas.microsoft.com/office/drawing/2014/main" id="{D214F736-C8D4-CC40-BAF4-7762857DA1AC}"/>
              </a:ext>
            </a:extLst>
          </p:cNvPr>
          <p:cNvSpPr txBox="1"/>
          <p:nvPr/>
        </p:nvSpPr>
        <p:spPr>
          <a:xfrm>
            <a:off x="4801521" y="4978493"/>
            <a:ext cx="1021125" cy="579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12060" rIns="0" bIns="0" anchor="t" anchorCtr="0" compatLnSpc="1">
            <a:spAutoFit/>
          </a:bodyPr>
          <a:lstStyle/>
          <a:p>
            <a:pPr marR="5084">
              <a:spcBef>
                <a:spcPts val="9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1200" cap="none" spc="-5" baseline="0" dirty="0">
                <a:solidFill>
                  <a:srgbClr val="0C322C"/>
                </a:solidFill>
                <a:uFillTx/>
                <a:latin typeface="Poppins Medium"/>
                <a:cs typeface="Arial"/>
              </a:rPr>
              <a:t>Cloud Hosted Environment on GKE, EKS, AKS, etc</a:t>
            </a:r>
          </a:p>
          <a:p>
            <a:pPr marL="0" marR="5084" lvl="0" indent="0" algn="l" defTabSz="914400" rtl="0" fontAlgn="auto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none" spc="-5" baseline="0" dirty="0">
              <a:solidFill>
                <a:srgbClr val="0C322C"/>
              </a:solidFill>
              <a:uFillTx/>
              <a:latin typeface="Poppins Medium"/>
              <a:cs typeface="Arial"/>
            </a:endParaRPr>
          </a:p>
        </p:txBody>
      </p:sp>
      <p:cxnSp>
        <p:nvCxnSpPr>
          <p:cNvPr id="138" name="Straight Arrow Connector 250">
            <a:extLst>
              <a:ext uri="{FF2B5EF4-FFF2-40B4-BE49-F238E27FC236}">
                <a16:creationId xmlns:a16="http://schemas.microsoft.com/office/drawing/2014/main" id="{C0CAE603-438F-904C-B18B-30F896964499}"/>
              </a:ext>
            </a:extLst>
          </p:cNvPr>
          <p:cNvCxnSpPr>
            <a:stCxn id="19" idx="2"/>
            <a:endCxn id="127" idx="0"/>
          </p:cNvCxnSpPr>
          <p:nvPr/>
        </p:nvCxnSpPr>
        <p:spPr>
          <a:xfrm>
            <a:off x="3306004" y="2616198"/>
            <a:ext cx="55" cy="1867242"/>
          </a:xfrm>
          <a:prstGeom prst="straightConnector1">
            <a:avLst/>
          </a:prstGeom>
          <a:noFill/>
          <a:ln w="22229" cap="flat">
            <a:solidFill>
              <a:srgbClr val="191F71"/>
            </a:solidFill>
            <a:custDash>
              <a:ds d="100000" sp="100000"/>
            </a:custDash>
            <a:miter/>
            <a:tailEnd type="arrow"/>
          </a:ln>
        </p:spPr>
      </p:cxnSp>
      <p:pic>
        <p:nvPicPr>
          <p:cNvPr id="139" name="Picture 195">
            <a:extLst>
              <a:ext uri="{FF2B5EF4-FFF2-40B4-BE49-F238E27FC236}">
                <a16:creationId xmlns:a16="http://schemas.microsoft.com/office/drawing/2014/main" id="{3A1AE798-3D83-B840-9BF6-2FEFA3DB1A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002" y="4880161"/>
            <a:ext cx="272738" cy="154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0" name="Picture 196">
            <a:extLst>
              <a:ext uri="{FF2B5EF4-FFF2-40B4-BE49-F238E27FC236}">
                <a16:creationId xmlns:a16="http://schemas.microsoft.com/office/drawing/2014/main" id="{49DA8049-A333-6748-9658-365ACABF74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48" y="4724403"/>
            <a:ext cx="210467" cy="23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" name="Picture 197">
            <a:extLst>
              <a:ext uri="{FF2B5EF4-FFF2-40B4-BE49-F238E27FC236}">
                <a16:creationId xmlns:a16="http://schemas.microsoft.com/office/drawing/2014/main" id="{B333AAC6-0DDF-5F43-B89B-6E64A92774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81" y="4915942"/>
            <a:ext cx="197931" cy="115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2" name="object 30">
            <a:extLst>
              <a:ext uri="{FF2B5EF4-FFF2-40B4-BE49-F238E27FC236}">
                <a16:creationId xmlns:a16="http://schemas.microsoft.com/office/drawing/2014/main" id="{43F4C712-48E8-8140-A4DA-31AB578ED482}"/>
              </a:ext>
            </a:extLst>
          </p:cNvPr>
          <p:cNvSpPr txBox="1"/>
          <p:nvPr/>
        </p:nvSpPr>
        <p:spPr>
          <a:xfrm>
            <a:off x="1442118" y="3736476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3" name="object 30">
            <a:extLst>
              <a:ext uri="{FF2B5EF4-FFF2-40B4-BE49-F238E27FC236}">
                <a16:creationId xmlns:a16="http://schemas.microsoft.com/office/drawing/2014/main" id="{D3B5761E-AC0D-AC47-974A-293CEB481B64}"/>
              </a:ext>
            </a:extLst>
          </p:cNvPr>
          <p:cNvSpPr txBox="1"/>
          <p:nvPr/>
        </p:nvSpPr>
        <p:spPr>
          <a:xfrm>
            <a:off x="1935949" y="3741231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4" name="object 30">
            <a:extLst>
              <a:ext uri="{FF2B5EF4-FFF2-40B4-BE49-F238E27FC236}">
                <a16:creationId xmlns:a16="http://schemas.microsoft.com/office/drawing/2014/main" id="{C5A40913-4879-4D42-8AD5-0E5DA7197C8B}"/>
              </a:ext>
            </a:extLst>
          </p:cNvPr>
          <p:cNvSpPr txBox="1"/>
          <p:nvPr/>
        </p:nvSpPr>
        <p:spPr>
          <a:xfrm>
            <a:off x="2467883" y="373647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5" name="object 30">
            <a:extLst>
              <a:ext uri="{FF2B5EF4-FFF2-40B4-BE49-F238E27FC236}">
                <a16:creationId xmlns:a16="http://schemas.microsoft.com/office/drawing/2014/main" id="{BDB4F290-C728-954C-9163-735345E93774}"/>
              </a:ext>
            </a:extLst>
          </p:cNvPr>
          <p:cNvSpPr txBox="1"/>
          <p:nvPr/>
        </p:nvSpPr>
        <p:spPr>
          <a:xfrm>
            <a:off x="4132932" y="3712665"/>
            <a:ext cx="441746" cy="294089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6" name="object 30">
            <a:extLst>
              <a:ext uri="{FF2B5EF4-FFF2-40B4-BE49-F238E27FC236}">
                <a16:creationId xmlns:a16="http://schemas.microsoft.com/office/drawing/2014/main" id="{DDF4BFAC-29C1-EA41-A5EC-F3A9B395F805}"/>
              </a:ext>
            </a:extLst>
          </p:cNvPr>
          <p:cNvSpPr txBox="1"/>
          <p:nvPr/>
        </p:nvSpPr>
        <p:spPr>
          <a:xfrm>
            <a:off x="4626763" y="3717420"/>
            <a:ext cx="470321" cy="279797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7" name="object 30">
            <a:extLst>
              <a:ext uri="{FF2B5EF4-FFF2-40B4-BE49-F238E27FC236}">
                <a16:creationId xmlns:a16="http://schemas.microsoft.com/office/drawing/2014/main" id="{0D8502C8-6F9B-0D4E-8334-6433CD0F9EF0}"/>
              </a:ext>
            </a:extLst>
          </p:cNvPr>
          <p:cNvSpPr txBox="1"/>
          <p:nvPr/>
        </p:nvSpPr>
        <p:spPr>
          <a:xfrm>
            <a:off x="5158697" y="3712656"/>
            <a:ext cx="470321" cy="289325"/>
          </a:xfrm>
          <a:prstGeom prst="rect">
            <a:avLst/>
          </a:prstGeom>
          <a:solidFill>
            <a:srgbClr val="192072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-5" baseline="0">
                <a:solidFill>
                  <a:srgbClr val="FFFFFF"/>
                </a:solidFill>
                <a:uFillTx/>
                <a:latin typeface="Poppins Light"/>
                <a:cs typeface="Arial"/>
              </a:rPr>
              <a:t>Node</a:t>
            </a:r>
          </a:p>
        </p:txBody>
      </p:sp>
      <p:sp>
        <p:nvSpPr>
          <p:cNvPr id="148" name="Rectangle 47">
            <a:extLst>
              <a:ext uri="{FF2B5EF4-FFF2-40B4-BE49-F238E27FC236}">
                <a16:creationId xmlns:a16="http://schemas.microsoft.com/office/drawing/2014/main" id="{9465FB5D-01A4-C341-8891-A41C289701F8}"/>
              </a:ext>
            </a:extLst>
          </p:cNvPr>
          <p:cNvSpPr/>
          <p:nvPr/>
        </p:nvSpPr>
        <p:spPr>
          <a:xfrm>
            <a:off x="4355287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49" name="Rectangle 49">
            <a:extLst>
              <a:ext uri="{FF2B5EF4-FFF2-40B4-BE49-F238E27FC236}">
                <a16:creationId xmlns:a16="http://schemas.microsoft.com/office/drawing/2014/main" id="{F0837B4A-94EA-0743-B569-D90F164F463D}"/>
              </a:ext>
            </a:extLst>
          </p:cNvPr>
          <p:cNvSpPr/>
          <p:nvPr/>
        </p:nvSpPr>
        <p:spPr>
          <a:xfrm>
            <a:off x="3636148" y="1965301"/>
            <a:ext cx="619844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0" name="Rectangle 50">
            <a:extLst>
              <a:ext uri="{FF2B5EF4-FFF2-40B4-BE49-F238E27FC236}">
                <a16:creationId xmlns:a16="http://schemas.microsoft.com/office/drawing/2014/main" id="{1B2CA67C-C574-FE4D-9A29-7DC5C83D487B}"/>
              </a:ext>
            </a:extLst>
          </p:cNvPr>
          <p:cNvSpPr/>
          <p:nvPr/>
        </p:nvSpPr>
        <p:spPr>
          <a:xfrm>
            <a:off x="9186656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1" name="Rectangle 51">
            <a:extLst>
              <a:ext uri="{FF2B5EF4-FFF2-40B4-BE49-F238E27FC236}">
                <a16:creationId xmlns:a16="http://schemas.microsoft.com/office/drawing/2014/main" id="{1EBD1B5F-34DE-DF4C-8CEF-DB3AB4E9ADD6}"/>
              </a:ext>
            </a:extLst>
          </p:cNvPr>
          <p:cNvSpPr/>
          <p:nvPr/>
        </p:nvSpPr>
        <p:spPr>
          <a:xfrm>
            <a:off x="9924842" y="1965301"/>
            <a:ext cx="643655" cy="298021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</a:rPr>
              <a:t>Node</a:t>
            </a:r>
          </a:p>
        </p:txBody>
      </p:sp>
      <p:sp>
        <p:nvSpPr>
          <p:cNvPr id="153" name="Google Shape;1467;p43">
            <a:extLst>
              <a:ext uri="{FF2B5EF4-FFF2-40B4-BE49-F238E27FC236}">
                <a16:creationId xmlns:a16="http://schemas.microsoft.com/office/drawing/2014/main" id="{56BBD9A1-EF80-AB8E-C29E-3505AE098A43}"/>
              </a:ext>
            </a:extLst>
          </p:cNvPr>
          <p:cNvSpPr txBox="1"/>
          <p:nvPr/>
        </p:nvSpPr>
        <p:spPr>
          <a:xfrm>
            <a:off x="2130425" y="1268412"/>
            <a:ext cx="2314575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 dirty="0"/>
          </a:p>
        </p:txBody>
      </p:sp>
      <p:sp>
        <p:nvSpPr>
          <p:cNvPr id="154" name="Google Shape;1461;p43">
            <a:extLst>
              <a:ext uri="{FF2B5EF4-FFF2-40B4-BE49-F238E27FC236}">
                <a16:creationId xmlns:a16="http://schemas.microsoft.com/office/drawing/2014/main" id="{E8199000-EF5A-B85B-8CEF-2F6FD3391EF2}"/>
              </a:ext>
            </a:extLst>
          </p:cNvPr>
          <p:cNvSpPr txBox="1"/>
          <p:nvPr/>
        </p:nvSpPr>
        <p:spPr>
          <a:xfrm>
            <a:off x="7720012" y="1268412"/>
            <a:ext cx="2312987" cy="457200"/>
          </a:xfrm>
          <a:prstGeom prst="rect">
            <a:avLst/>
          </a:prstGeom>
          <a:solidFill>
            <a:srgbClr val="191F71"/>
          </a:solidFill>
          <a:ln w="25400" cap="flat" cmpd="sng">
            <a:solidFill>
              <a:srgbClr val="EB24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Light"/>
              <a:buNone/>
            </a:pP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Rancher Management </a:t>
            </a:r>
            <a:b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1100" b="0" i="0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 Cluster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F057C1B-AE0F-1A4D-92A5-2457BA709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326843"/>
            <a:ext cx="10728326" cy="890497"/>
          </a:xfrm>
        </p:spPr>
        <p:txBody>
          <a:bodyPr/>
          <a:lstStyle/>
          <a:p>
            <a:pPr lvl="0"/>
            <a:br>
              <a:rPr lang="en-AU" dirty="0">
                <a:cs typeface="Poppins Medium"/>
              </a:rPr>
            </a:br>
            <a:endParaRPr lang="en-AU" dirty="0">
              <a:cs typeface="Poppins Medium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D3B5A26-B9D0-C842-8951-EFA9C20D6757}"/>
              </a:ext>
            </a:extLst>
          </p:cNvPr>
          <p:cNvSpPr txBox="1"/>
          <p:nvPr/>
        </p:nvSpPr>
        <p:spPr>
          <a:xfrm>
            <a:off x="2473387" y="920297"/>
            <a:ext cx="38541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0BD2BD-1E4D-5C46-837E-7D458ACC37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5" y="448863"/>
            <a:ext cx="3579525" cy="1114381"/>
          </a:xfrm>
          <a:prstGeom prst="rect">
            <a:avLst/>
          </a:prstGeom>
        </p:spPr>
      </p:pic>
      <p:sp>
        <p:nvSpPr>
          <p:cNvPr id="5" name="Rectangle 75">
            <a:extLst>
              <a:ext uri="{FF2B5EF4-FFF2-40B4-BE49-F238E27FC236}">
                <a16:creationId xmlns:a16="http://schemas.microsoft.com/office/drawing/2014/main" id="{2AD787EF-AC22-5957-8321-3AAF1973BF91}"/>
              </a:ext>
            </a:extLst>
          </p:cNvPr>
          <p:cNvSpPr/>
          <p:nvPr/>
        </p:nvSpPr>
        <p:spPr>
          <a:xfrm>
            <a:off x="5956215" y="1006053"/>
            <a:ext cx="5032766" cy="45550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cs typeface="Poppins" pitchFamily="2"/>
              </a:rPr>
              <a:t>Introductions / Overview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What’s a Container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? Kubernetes?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Why Rancher Federal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Open-Source Ecosystem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The Rancher Federal Approach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Demo / Workshop (my </a:t>
            </a:r>
            <a:r>
              <a:rPr lang="en-US" sz="2000" b="1" dirty="0" err="1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favoirte</a:t>
            </a:r>
            <a:r>
              <a:rPr lang="en-US" sz="2000" b="1" dirty="0">
                <a:solidFill>
                  <a:srgbClr val="2353FF"/>
                </a:solidFill>
                <a:latin typeface="Poppins" pitchFamily="2"/>
                <a:ea typeface="Calibri"/>
                <a:cs typeface="Poppins" pitchFamily="2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AutoNum type="arabicParenR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2353FF"/>
                </a:solidFill>
                <a:uFillTx/>
                <a:latin typeface="Poppins" pitchFamily="2"/>
                <a:ea typeface="Calibri"/>
                <a:cs typeface="Poppins" pitchFamily="2"/>
              </a:rPr>
              <a:t>Q &amp; A Session</a:t>
            </a:r>
          </a:p>
        </p:txBody>
      </p:sp>
      <p:sp>
        <p:nvSpPr>
          <p:cNvPr id="11" name="Rectangle 75">
            <a:extLst>
              <a:ext uri="{FF2B5EF4-FFF2-40B4-BE49-F238E27FC236}">
                <a16:creationId xmlns:a16="http://schemas.microsoft.com/office/drawing/2014/main" id="{4B3090D1-AFA1-75C5-8E1C-730D17845171}"/>
              </a:ext>
            </a:extLst>
          </p:cNvPr>
          <p:cNvSpPr/>
          <p:nvPr/>
        </p:nvSpPr>
        <p:spPr>
          <a:xfrm>
            <a:off x="852212" y="2782669"/>
            <a:ext cx="4161968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R="0" lvl="0" algn="ctr" defTabSz="914400" rtl="0" fontAlgn="auto" hangingPunct="1">
              <a:spcBef>
                <a:spcPts val="0"/>
              </a:spcBef>
              <a:spcAft>
                <a:spcPts val="3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 dirty="0">
                <a:uFillTx/>
                <a:latin typeface="Poppins" pitchFamily="2"/>
                <a:ea typeface="Calibri"/>
                <a:cs typeface="Poppins" pitchFamily="2"/>
              </a:rPr>
              <a:t>Today’s Agenda</a:t>
            </a:r>
            <a:endParaRPr lang="en-US" sz="3600" b="1" dirty="0">
              <a:latin typeface="Poppins" pitchFamily="2"/>
              <a:ea typeface="Calibri"/>
              <a:cs typeface="Poppi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6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B7FFF630-1D01-0A48-8BBA-8ED1E4308120}"/>
              </a:ext>
            </a:extLst>
          </p:cNvPr>
          <p:cNvSpPr/>
          <p:nvPr/>
        </p:nvSpPr>
        <p:spPr>
          <a:xfrm>
            <a:off x="436616" y="4291855"/>
            <a:ext cx="693160" cy="1731992"/>
          </a:xfrm>
          <a:prstGeom prst="rect">
            <a:avLst/>
          </a:prstGeom>
          <a:solidFill>
            <a:srgbClr val="2353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DD5D1F2-F35D-E941-AF53-E37300024F88}"/>
              </a:ext>
            </a:extLst>
          </p:cNvPr>
          <p:cNvSpPr/>
          <p:nvPr/>
        </p:nvSpPr>
        <p:spPr>
          <a:xfrm>
            <a:off x="436616" y="1415500"/>
            <a:ext cx="693160" cy="241155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426E-DD37-B742-BEFC-33386894D284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C97E33-6F1C-8F4F-AF40-828245298289}" type="slidenum">
              <a:rPr/>
              <a:t>20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83081D66-12C4-0844-9C4C-3D85BB7A4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840" y="550496"/>
            <a:ext cx="10728326" cy="443200"/>
          </a:xfrm>
        </p:spPr>
        <p:txBody>
          <a:bodyPr/>
          <a:lstStyle/>
          <a:p>
            <a:pPr lvl="0"/>
            <a:r>
              <a:rPr lang="en-AU">
                <a:cs typeface="Poppins Medium"/>
              </a:rPr>
              <a:t>Products and Projects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C8492B-76D2-EA47-8B4A-50889D14DD0D}"/>
              </a:ext>
            </a:extLst>
          </p:cNvPr>
          <p:cNvSpPr txBox="1"/>
          <p:nvPr/>
        </p:nvSpPr>
        <p:spPr>
          <a:xfrm>
            <a:off x="1086023" y="895663"/>
            <a:ext cx="98114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2453FF"/>
              </a:solidFill>
              <a:uFillTx/>
              <a:latin typeface="Calibri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90763-7131-3947-A32A-EA5F01E4B9EE}"/>
              </a:ext>
            </a:extLst>
          </p:cNvPr>
          <p:cNvSpPr txBox="1"/>
          <p:nvPr/>
        </p:nvSpPr>
        <p:spPr>
          <a:xfrm>
            <a:off x="478178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 Kubernetes distribution that built to the security requirements of the DoD/IC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F12D7C-3743-2F4B-9A43-3A2D8B0D40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914" y="1374343"/>
            <a:ext cx="1529919" cy="590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7AB7E6D-7A0D-0746-9CAC-5050B0659413}"/>
              </a:ext>
            </a:extLst>
          </p:cNvPr>
          <p:cNvSpPr txBox="1"/>
          <p:nvPr/>
        </p:nvSpPr>
        <p:spPr>
          <a:xfrm>
            <a:off x="8294321" y="2000798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A CNCF-certified, Lightweight Kubernetes distribution. Easy to install, half the memory, all in a binary less than 100MB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21283F-27C3-994B-84A4-0406334933DD}"/>
              </a:ext>
            </a:extLst>
          </p:cNvPr>
          <p:cNvSpPr txBox="1"/>
          <p:nvPr/>
        </p:nvSpPr>
        <p:spPr>
          <a:xfrm>
            <a:off x="1428091" y="2000798"/>
            <a:ext cx="3098654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Flagship product – Rancher Multi-cluster Manager is world’s most popular Kubernetes Management platform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13C6757-99D9-FA45-A47E-9FA1BC3CBA58}"/>
              </a:ext>
            </a:extLst>
          </p:cNvPr>
          <p:cNvCxnSpPr/>
          <p:nvPr/>
        </p:nvCxnSpPr>
        <p:spPr>
          <a:xfrm>
            <a:off x="1034424" y="1227774"/>
            <a:ext cx="0" cy="2830004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7F61BE75-CE90-5E46-BC4E-DBE5FDCE8C5E}"/>
              </a:ext>
            </a:extLst>
          </p:cNvPr>
          <p:cNvSpPr txBox="1"/>
          <p:nvPr/>
        </p:nvSpPr>
        <p:spPr>
          <a:xfrm rot="16200004">
            <a:off x="-387866" y="2429153"/>
            <a:ext cx="241155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COMMERCIALLY SUPPORTED PRODUCTS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045F7C-0825-8045-8B83-87A178F5C874}"/>
              </a:ext>
            </a:extLst>
          </p:cNvPr>
          <p:cNvSpPr txBox="1"/>
          <p:nvPr/>
        </p:nvSpPr>
        <p:spPr>
          <a:xfrm>
            <a:off x="1329537" y="3536533"/>
            <a:ext cx="3367543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Highly availablepersistent block storage for microservices-based, stateful applications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 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Poppins Light"/>
              <a:ea typeface="Arial"/>
              <a:cs typeface="Arial"/>
            </a:endParaRP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81667840-D5A4-C24A-B84C-0982A9BCB73E}"/>
              </a:ext>
            </a:extLst>
          </p:cNvPr>
          <p:cNvCxnSpPr/>
          <p:nvPr/>
        </p:nvCxnSpPr>
        <p:spPr>
          <a:xfrm>
            <a:off x="1034424" y="4416789"/>
            <a:ext cx="0" cy="1632122"/>
          </a:xfrm>
          <a:prstGeom prst="straightConnector1">
            <a:avLst/>
          </a:prstGeom>
          <a:noFill/>
          <a:ln w="6345" cap="flat">
            <a:solidFill>
              <a:srgbClr val="EFEFEF"/>
            </a:solidFill>
            <a:prstDash val="solid"/>
            <a:miter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D6C311FF-02E3-544D-BC1C-C611896B588A}"/>
              </a:ext>
            </a:extLst>
          </p:cNvPr>
          <p:cNvSpPr txBox="1"/>
          <p:nvPr/>
        </p:nvSpPr>
        <p:spPr>
          <a:xfrm rot="16200004">
            <a:off x="-58637" y="5002020"/>
            <a:ext cx="163212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OPEN SOURCE PROJECTS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775D2-1C51-2946-9C3D-5E2D90FE0B0F}"/>
              </a:ext>
            </a:extLst>
          </p:cNvPr>
          <p:cNvSpPr txBox="1"/>
          <p:nvPr/>
        </p:nvSpPr>
        <p:spPr>
          <a:xfrm>
            <a:off x="8369914" y="3625550"/>
            <a:ext cx="3263091" cy="4804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GitOps &amp; Continuous Delivery at scale. Deploy &amp; manage thousands to millions of clusters at the network edge</a:t>
            </a:r>
          </a:p>
        </p:txBody>
      </p:sp>
      <p:pic>
        <p:nvPicPr>
          <p:cNvPr id="17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C87B429-96A7-594C-9243-AC43E8E56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508" y="2865811"/>
            <a:ext cx="1844289" cy="56914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oup 21">
            <a:extLst>
              <a:ext uri="{FF2B5EF4-FFF2-40B4-BE49-F238E27FC236}">
                <a16:creationId xmlns:a16="http://schemas.microsoft.com/office/drawing/2014/main" id="{D5EE1A38-7D21-0444-8094-65D1D80E0988}"/>
              </a:ext>
            </a:extLst>
          </p:cNvPr>
          <p:cNvGrpSpPr/>
          <p:nvPr/>
        </p:nvGrpSpPr>
        <p:grpSpPr>
          <a:xfrm>
            <a:off x="1480157" y="4723141"/>
            <a:ext cx="2813005" cy="1019427"/>
            <a:chOff x="1480157" y="4723141"/>
            <a:chExt cx="2813005" cy="1019427"/>
          </a:xfrm>
        </p:grpSpPr>
        <p:pic>
          <p:nvPicPr>
            <p:cNvPr id="19" name="Picture 22" descr="A picture containing light, traffic, lit, front&#10;&#10;Description automatically generated">
              <a:extLst>
                <a:ext uri="{FF2B5EF4-FFF2-40B4-BE49-F238E27FC236}">
                  <a16:creationId xmlns:a16="http://schemas.microsoft.com/office/drawing/2014/main" id="{9FE1A2F6-A4A2-894A-94E2-8057EB99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4474" y="4723141"/>
              <a:ext cx="2605619" cy="467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8D7C4D57-F9FC-E44F-903C-EE2087911E69}"/>
                </a:ext>
              </a:extLst>
            </p:cNvPr>
            <p:cNvSpPr txBox="1"/>
            <p:nvPr/>
          </p:nvSpPr>
          <p:spPr>
            <a:xfrm>
              <a:off x="1480157" y="5262134"/>
              <a:ext cx="2813005" cy="4804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Poppins Light"/>
                  <a:ea typeface="Arial"/>
                  <a:cs typeface="Arial"/>
                </a:rPr>
                <a:t>Built to connect overlay networks of different Kubernetes clusters</a:t>
              </a:r>
            </a:p>
          </p:txBody>
        </p:sp>
      </p:grpSp>
      <p:pic>
        <p:nvPicPr>
          <p:cNvPr id="21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3EF605B-C0BA-3E4E-A93B-7817E368F4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642" y="2961823"/>
            <a:ext cx="2743200" cy="5699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52C46CF2-FEF2-4649-857F-B129A74FFAA0}"/>
              </a:ext>
            </a:extLst>
          </p:cNvPr>
          <p:cNvSpPr txBox="1"/>
          <p:nvPr/>
        </p:nvSpPr>
        <p:spPr>
          <a:xfrm>
            <a:off x="5507458" y="2961823"/>
            <a:ext cx="196560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HARVESTER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875C2E7-E989-C244-B5C1-2514454E5A5B}"/>
              </a:ext>
            </a:extLst>
          </p:cNvPr>
          <p:cNvSpPr txBox="1"/>
          <p:nvPr/>
        </p:nvSpPr>
        <p:spPr>
          <a:xfrm>
            <a:off x="4761445" y="3492980"/>
            <a:ext cx="3263091" cy="745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Arial"/>
                <a:cs typeface="Arial"/>
              </a:rPr>
              <a:t>Kubevirt-powered Hyperconverged Infrastructure (HCI) for deploying traditional VMs on Kubernetes Coming Soon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49EF824F-AA82-8945-A615-8DC7BA9D6B7D}"/>
              </a:ext>
            </a:extLst>
          </p:cNvPr>
          <p:cNvSpPr/>
          <p:nvPr/>
        </p:nvSpPr>
        <p:spPr>
          <a:xfrm>
            <a:off x="5733178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2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A65B40-C445-2E46-946A-F7D9FCDDA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88" y="1374343"/>
            <a:ext cx="1889314" cy="5889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Announcing Harvester Beta Availability">
            <a:extLst>
              <a:ext uri="{FF2B5EF4-FFF2-40B4-BE49-F238E27FC236}">
                <a16:creationId xmlns:a16="http://schemas.microsoft.com/office/drawing/2014/main" id="{A27FA6F6-F90D-0E4E-B585-D4833A8F1D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788" y="2953804"/>
            <a:ext cx="633679" cy="5188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2B6E56EE-0AD4-D844-99EA-E5169A922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54" y="4550941"/>
            <a:ext cx="2832097" cy="711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97CE7627-B8F9-6E4A-B574-3C498BAFF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86" y="5239374"/>
            <a:ext cx="2413001" cy="6476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4B65F367-03FB-0949-9BEA-3ABA1CA8D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76" y="4600428"/>
            <a:ext cx="1714655" cy="6700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4D39D957-3D75-5F44-9DA1-024B1EF7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464" y="5290882"/>
            <a:ext cx="1522695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14730358-29DA-634D-A7E6-1BBEA451F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8088" y="4731544"/>
            <a:ext cx="1529498" cy="6344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7" descr="Icon&#10;&#10;Description automatically generated">
            <a:extLst>
              <a:ext uri="{FF2B5EF4-FFF2-40B4-BE49-F238E27FC236}">
                <a16:creationId xmlns:a16="http://schemas.microsoft.com/office/drawing/2014/main" id="{3CE43881-E76E-4C41-BA77-7066A7A58CC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157" y="1514017"/>
            <a:ext cx="882231" cy="3900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28">
            <a:extLst>
              <a:ext uri="{FF2B5EF4-FFF2-40B4-BE49-F238E27FC236}">
                <a16:creationId xmlns:a16="http://schemas.microsoft.com/office/drawing/2014/main" id="{AE02C9BD-5CA1-8F40-9EDD-4A3D37989910}"/>
              </a:ext>
            </a:extLst>
          </p:cNvPr>
          <p:cNvSpPr txBox="1"/>
          <p:nvPr/>
        </p:nvSpPr>
        <p:spPr>
          <a:xfrm>
            <a:off x="2383667" y="1501015"/>
            <a:ext cx="166904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Poppins" pitchFamily="2"/>
                <a:cs typeface="Poppins" pitchFamily="2"/>
              </a:rPr>
              <a:t>RANCHER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>
            <a:extLst>
              <a:ext uri="{FF2B5EF4-FFF2-40B4-BE49-F238E27FC236}">
                <a16:creationId xmlns:a16="http://schemas.microsoft.com/office/drawing/2014/main" id="{D23916F1-FF8E-3247-B518-D307C6E1188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Light"/>
            </a:endParaRPr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29CDC96A-AC0A-934D-9F16-79933CA246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28008"/>
          <a:stretch>
            <a:fillRect/>
          </a:stretch>
        </p:blipFill>
        <p:spPr>
          <a:xfrm>
            <a:off x="0" y="0"/>
            <a:ext cx="4913793" cy="42497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F15284E-4B23-A646-82F9-F6F47B63C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245" y="367570"/>
            <a:ext cx="11432880" cy="590931"/>
          </a:xfrm>
        </p:spPr>
        <p:txBody>
          <a:bodyPr>
            <a:noAutofit/>
          </a:bodyPr>
          <a:lstStyle/>
          <a:p>
            <a:pPr lvl="0"/>
            <a:r>
              <a:rPr lang="en-US"/>
              <a:t>Rancher: Meeting You At Your Mission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542BDB3-6229-714D-AE42-2CAE519D1474}"/>
              </a:ext>
            </a:extLst>
          </p:cNvPr>
          <p:cNvSpPr/>
          <p:nvPr/>
        </p:nvSpPr>
        <p:spPr>
          <a:xfrm>
            <a:off x="0" y="4554809"/>
            <a:ext cx="12191996" cy="2325684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pic>
        <p:nvPicPr>
          <p:cNvPr id="6" name="cloud">
            <a:extLst>
              <a:ext uri="{FF2B5EF4-FFF2-40B4-BE49-F238E27FC236}">
                <a16:creationId xmlns:a16="http://schemas.microsoft.com/office/drawing/2014/main" id="{192BAD52-86CF-F84B-9809-80C8067651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502" y="6082936"/>
            <a:ext cx="1099858" cy="3815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45">
            <a:extLst>
              <a:ext uri="{FF2B5EF4-FFF2-40B4-BE49-F238E27FC236}">
                <a16:creationId xmlns:a16="http://schemas.microsoft.com/office/drawing/2014/main" id="{68007202-6AB1-0640-8CBB-C3C7D6776CA4}"/>
              </a:ext>
            </a:extLst>
          </p:cNvPr>
          <p:cNvSpPr txBox="1"/>
          <p:nvPr/>
        </p:nvSpPr>
        <p:spPr>
          <a:xfrm>
            <a:off x="5324889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Cloud</a:t>
            </a:r>
          </a:p>
        </p:txBody>
      </p:sp>
      <p:pic>
        <p:nvPicPr>
          <p:cNvPr id="8" name="datacenter">
            <a:extLst>
              <a:ext uri="{FF2B5EF4-FFF2-40B4-BE49-F238E27FC236}">
                <a16:creationId xmlns:a16="http://schemas.microsoft.com/office/drawing/2014/main" id="{DF9D3C4C-C000-1247-8BF4-6C860F5D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560" y="5725863"/>
            <a:ext cx="659300" cy="7386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dev">
            <a:extLst>
              <a:ext uri="{FF2B5EF4-FFF2-40B4-BE49-F238E27FC236}">
                <a16:creationId xmlns:a16="http://schemas.microsoft.com/office/drawing/2014/main" id="{F4FBDAAD-6DCA-CC47-A177-10C9C757A5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980" y="6022951"/>
            <a:ext cx="633103" cy="4415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D4E3F3C1-5BDF-674E-BCF2-F0ABD68FA57A}"/>
              </a:ext>
            </a:extLst>
          </p:cNvPr>
          <p:cNvSpPr txBox="1"/>
          <p:nvPr/>
        </p:nvSpPr>
        <p:spPr>
          <a:xfrm>
            <a:off x="2403271" y="6555324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Datacenter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0198D317-B39D-AC40-9F07-F382A5167D70}"/>
              </a:ext>
            </a:extLst>
          </p:cNvPr>
          <p:cNvSpPr txBox="1"/>
          <p:nvPr/>
        </p:nvSpPr>
        <p:spPr>
          <a:xfrm>
            <a:off x="7812597" y="6558113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Dev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10D59280-D97A-0048-80C4-F4CE90748D75}"/>
              </a:ext>
            </a:extLst>
          </p:cNvPr>
          <p:cNvSpPr txBox="1"/>
          <p:nvPr/>
        </p:nvSpPr>
        <p:spPr>
          <a:xfrm>
            <a:off x="9044110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Branch</a:t>
            </a:r>
          </a:p>
        </p:txBody>
      </p:sp>
      <p:sp>
        <p:nvSpPr>
          <p:cNvPr id="13" name="Rounded Rectangle 70">
            <a:extLst>
              <a:ext uri="{FF2B5EF4-FFF2-40B4-BE49-F238E27FC236}">
                <a16:creationId xmlns:a16="http://schemas.microsoft.com/office/drawing/2014/main" id="{723F08E3-5189-F849-A29C-E743F28DF19C}"/>
              </a:ext>
            </a:extLst>
          </p:cNvPr>
          <p:cNvSpPr/>
          <p:nvPr/>
        </p:nvSpPr>
        <p:spPr>
          <a:xfrm>
            <a:off x="0" y="2036798"/>
            <a:ext cx="12191996" cy="2427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abs f3"/>
              <a:gd name="f10" fmla="abs f4"/>
              <a:gd name="f11" fmla="abs f5"/>
              <a:gd name="f12" fmla="*/ f7 1 180"/>
              <a:gd name="f13" fmla="+- 0 0 f1"/>
              <a:gd name="f14" fmla="+- f6 f6 0"/>
              <a:gd name="f15" fmla="abs f6"/>
              <a:gd name="f16" fmla="?: f9 f3 1"/>
              <a:gd name="f17" fmla="?: f10 f4 1"/>
              <a:gd name="f18" fmla="?: f11 f5 1"/>
              <a:gd name="f19" fmla="*/ f8 f12 1"/>
              <a:gd name="f20" fmla="+- f6 0 f14"/>
              <a:gd name="f21" fmla="?: f6 f13 f1"/>
              <a:gd name="f22" fmla="?: f6 f1 f13"/>
              <a:gd name="f23" fmla="*/ f16 1 21600"/>
              <a:gd name="f24" fmla="*/ f17 1 21600"/>
              <a:gd name="f25" fmla="*/ 21600 f16 1"/>
              <a:gd name="f26" fmla="*/ 21600 f17 1"/>
              <a:gd name="f27" fmla="+- 0 0 f19"/>
              <a:gd name="f28" fmla="abs f20"/>
              <a:gd name="f29" fmla="?: f20 f13 f1"/>
              <a:gd name="f30" fmla="?: f20 f1 f13"/>
              <a:gd name="f31" fmla="?: f20 f2 f1"/>
              <a:gd name="f32" fmla="?: f20 f1 f2"/>
              <a:gd name="f33" fmla="?: f20 0 f0"/>
              <a:gd name="f34" fmla="?: f20 f0 0"/>
              <a:gd name="f35" fmla="min f24 f23"/>
              <a:gd name="f36" fmla="*/ f25 1 f18"/>
              <a:gd name="f37" fmla="*/ f26 1 f18"/>
              <a:gd name="f38" fmla="*/ f27 f0 1"/>
              <a:gd name="f39" fmla="?: f20 f32 f31"/>
              <a:gd name="f40" fmla="?: f20 f31 f32"/>
              <a:gd name="f41" fmla="?: f6 f30 f29"/>
              <a:gd name="f42" fmla="val f36"/>
              <a:gd name="f43" fmla="val f37"/>
              <a:gd name="f44" fmla="*/ f38 1 f7"/>
              <a:gd name="f45" fmla="?: f6 f40 f39"/>
              <a:gd name="f46" fmla="*/ f14 f35 1"/>
              <a:gd name="f47" fmla="*/ f6 f35 1"/>
              <a:gd name="f48" fmla="*/ f28 f35 1"/>
              <a:gd name="f49" fmla="*/ f15 f35 1"/>
              <a:gd name="f50" fmla="+- f43 0 f6"/>
              <a:gd name="f51" fmla="+- f42 0 f6"/>
              <a:gd name="f52" fmla="+- f44 0 f1"/>
              <a:gd name="f53" fmla="*/ f43 f35 1"/>
              <a:gd name="f54" fmla="*/ f42 f35 1"/>
              <a:gd name="f55" fmla="+- f43 0 f50"/>
              <a:gd name="f56" fmla="+- f42 0 f51"/>
              <a:gd name="f57" fmla="+- f50 0 f43"/>
              <a:gd name="f58" fmla="+- f51 0 f42"/>
              <a:gd name="f59" fmla="+- f52 f1 0"/>
              <a:gd name="f60" fmla="*/ f50 f35 1"/>
              <a:gd name="f61" fmla="*/ f51 f35 1"/>
              <a:gd name="f62" fmla="abs f55"/>
              <a:gd name="f63" fmla="?: f55 0 f0"/>
              <a:gd name="f64" fmla="?: f55 f0 0"/>
              <a:gd name="f65" fmla="?: f55 f21 f22"/>
              <a:gd name="f66" fmla="abs f56"/>
              <a:gd name="f67" fmla="abs f57"/>
              <a:gd name="f68" fmla="?: f56 f13 f1"/>
              <a:gd name="f69" fmla="?: f56 f1 f13"/>
              <a:gd name="f70" fmla="?: f56 f2 f1"/>
              <a:gd name="f71" fmla="?: f56 f1 f2"/>
              <a:gd name="f72" fmla="abs f58"/>
              <a:gd name="f73" fmla="?: f58 f13 f1"/>
              <a:gd name="f74" fmla="?: f58 f1 f13"/>
              <a:gd name="f75" fmla="?: f58 f34 f33"/>
              <a:gd name="f76" fmla="?: f58 f33 f34"/>
              <a:gd name="f77" fmla="*/ f59 f7 1"/>
              <a:gd name="f78" fmla="?: f6 f64 f63"/>
              <a:gd name="f79" fmla="?: f6 f63 f64"/>
              <a:gd name="f80" fmla="?: f56 f71 f70"/>
              <a:gd name="f81" fmla="?: f56 f70 f71"/>
              <a:gd name="f82" fmla="?: f57 f69 f68"/>
              <a:gd name="f83" fmla="?: f20 f75 f76"/>
              <a:gd name="f84" fmla="?: f20 f73 f74"/>
              <a:gd name="f85" fmla="*/ f77 1 f0"/>
              <a:gd name="f86" fmla="*/ f62 f35 1"/>
              <a:gd name="f87" fmla="*/ f66 f35 1"/>
              <a:gd name="f88" fmla="*/ f67 f35 1"/>
              <a:gd name="f89" fmla="*/ f72 f35 1"/>
              <a:gd name="f90" fmla="?: f55 f78 f79"/>
              <a:gd name="f91" fmla="?: f57 f81 f80"/>
              <a:gd name="f92" fmla="+- 0 0 f85"/>
              <a:gd name="f93" fmla="+- 0 0 f92"/>
              <a:gd name="f94" fmla="*/ f93 f0 1"/>
              <a:gd name="f95" fmla="*/ f94 1 f7"/>
              <a:gd name="f96" fmla="+- f95 0 f1"/>
              <a:gd name="f97" fmla="cos 1 f96"/>
              <a:gd name="f98" fmla="+- 0 0 f97"/>
              <a:gd name="f99" fmla="+- 0 0 f98"/>
              <a:gd name="f100" fmla="val f99"/>
              <a:gd name="f101" fmla="+- 0 0 f100"/>
              <a:gd name="f102" fmla="*/ f6 f101 1"/>
              <a:gd name="f103" fmla="*/ f102 3163 1"/>
              <a:gd name="f104" fmla="*/ f103 1 7636"/>
              <a:gd name="f105" fmla="+- f6 f104 0"/>
              <a:gd name="f106" fmla="+- f42 0 f104"/>
              <a:gd name="f107" fmla="+- f43 0 f104"/>
              <a:gd name="f108" fmla="*/ f105 f35 1"/>
              <a:gd name="f109" fmla="*/ f106 f35 1"/>
              <a:gd name="f110" fmla="*/ f10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8" t="f108" r="f109" b="f110"/>
            <a:pathLst>
              <a:path>
                <a:moveTo>
                  <a:pt x="f46" y="f47"/>
                </a:moveTo>
                <a:arcTo wR="f48" hR="f49" stAng="f45" swAng="f41"/>
                <a:lnTo>
                  <a:pt x="f47" y="f60"/>
                </a:lnTo>
                <a:arcTo wR="f49" hR="f86" stAng="f90" swAng="f65"/>
                <a:lnTo>
                  <a:pt x="f61" y="f53"/>
                </a:lnTo>
                <a:arcTo wR="f87" hR="f88" stAng="f91" swAng="f82"/>
                <a:lnTo>
                  <a:pt x="f54" y="f46"/>
                </a:lnTo>
                <a:arcTo wR="f89" hR="f48" stAng="f83" swAng="f84"/>
                <a:close/>
              </a:path>
            </a:pathLst>
          </a:custGeom>
          <a:solidFill>
            <a:srgbClr val="89ABE8">
              <a:alpha val="7686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CF0F1"/>
              </a:solidFill>
              <a:uFillTx/>
              <a:latin typeface="Arial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4721D494-20C8-E246-A249-B53B57177DCB}"/>
              </a:ext>
            </a:extLst>
          </p:cNvPr>
          <p:cNvCxnSpPr/>
          <p:nvPr/>
        </p:nvCxnSpPr>
        <p:spPr>
          <a:xfrm>
            <a:off x="1675802" y="2823566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51DA6572-826C-654B-9050-5BAF3923E4D2}"/>
              </a:ext>
            </a:extLst>
          </p:cNvPr>
          <p:cNvCxnSpPr/>
          <p:nvPr/>
        </p:nvCxnSpPr>
        <p:spPr>
          <a:xfrm>
            <a:off x="1675802" y="3666524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F7C54CB4-0EE3-3D40-AC19-3B6C6B708D75}"/>
              </a:ext>
            </a:extLst>
          </p:cNvPr>
          <p:cNvCxnSpPr/>
          <p:nvPr/>
        </p:nvCxnSpPr>
        <p:spPr>
          <a:xfrm>
            <a:off x="1675802" y="1152939"/>
            <a:ext cx="0" cy="3311061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A8BF8232-E3AA-9C45-A0B7-BAB445FA9DC6}"/>
              </a:ext>
            </a:extLst>
          </p:cNvPr>
          <p:cNvCxnSpPr/>
          <p:nvPr/>
        </p:nvCxnSpPr>
        <p:spPr>
          <a:xfrm>
            <a:off x="1675802" y="2029437"/>
            <a:ext cx="10516194" cy="0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grpSp>
        <p:nvGrpSpPr>
          <p:cNvPr id="18" name="Group 37">
            <a:extLst>
              <a:ext uri="{FF2B5EF4-FFF2-40B4-BE49-F238E27FC236}">
                <a16:creationId xmlns:a16="http://schemas.microsoft.com/office/drawing/2014/main" id="{6C01A2C9-0789-5C4E-8604-86974554FCA9}"/>
              </a:ext>
            </a:extLst>
          </p:cNvPr>
          <p:cNvGrpSpPr/>
          <p:nvPr/>
        </p:nvGrpSpPr>
        <p:grpSpPr>
          <a:xfrm>
            <a:off x="10438744" y="5517827"/>
            <a:ext cx="1333854" cy="1043357"/>
            <a:chOff x="10438744" y="5517827"/>
            <a:chExt cx="1333854" cy="1043357"/>
          </a:xfrm>
        </p:grpSpPr>
        <p:pic>
          <p:nvPicPr>
            <p:cNvPr id="19" name="Picture 38" descr="A picture containing building, gate&#10;&#10;Description automatically generated">
              <a:extLst>
                <a:ext uri="{FF2B5EF4-FFF2-40B4-BE49-F238E27FC236}">
                  <a16:creationId xmlns:a16="http://schemas.microsoft.com/office/drawing/2014/main" id="{E056B43A-D6E0-5F48-B0FA-76108E38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8744" y="5616272"/>
              <a:ext cx="293577" cy="94064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0" name="Picture 39">
              <a:extLst>
                <a:ext uri="{FF2B5EF4-FFF2-40B4-BE49-F238E27FC236}">
                  <a16:creationId xmlns:a16="http://schemas.microsoft.com/office/drawing/2014/main" id="{33A6C643-C340-6D44-86C3-FCB9EAD1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9" y="5517827"/>
              <a:ext cx="914089" cy="1043357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1" name="Straight Connector 43">
            <a:extLst>
              <a:ext uri="{FF2B5EF4-FFF2-40B4-BE49-F238E27FC236}">
                <a16:creationId xmlns:a16="http://schemas.microsoft.com/office/drawing/2014/main" id="{D2A3C541-D6D0-B947-92B4-095D1CF0F1CD}"/>
              </a:ext>
            </a:extLst>
          </p:cNvPr>
          <p:cNvCxnSpPr/>
          <p:nvPr/>
        </p:nvCxnSpPr>
        <p:spPr>
          <a:xfrm>
            <a:off x="1675802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sp>
        <p:nvSpPr>
          <p:cNvPr id="22" name="TextBox 44">
            <a:extLst>
              <a:ext uri="{FF2B5EF4-FFF2-40B4-BE49-F238E27FC236}">
                <a16:creationId xmlns:a16="http://schemas.microsoft.com/office/drawing/2014/main" id="{BA17AF67-C24D-B04F-B0A1-CCDCE53AE5BF}"/>
              </a:ext>
            </a:extLst>
          </p:cNvPr>
          <p:cNvSpPr txBox="1"/>
          <p:nvPr/>
        </p:nvSpPr>
        <p:spPr>
          <a:xfrm>
            <a:off x="10438744" y="6568546"/>
            <a:ext cx="125987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</a:rPr>
              <a:t>Edge</a:t>
            </a:r>
          </a:p>
        </p:txBody>
      </p:sp>
      <p:sp>
        <p:nvSpPr>
          <p:cNvPr id="23" name="Rectangle 49">
            <a:extLst>
              <a:ext uri="{FF2B5EF4-FFF2-40B4-BE49-F238E27FC236}">
                <a16:creationId xmlns:a16="http://schemas.microsoft.com/office/drawing/2014/main" id="{3CF274CC-8B9F-9843-91A7-8029B9A2B6AF}"/>
              </a:ext>
            </a:extLst>
          </p:cNvPr>
          <p:cNvSpPr/>
          <p:nvPr/>
        </p:nvSpPr>
        <p:spPr>
          <a:xfrm>
            <a:off x="1675802" y="1237841"/>
            <a:ext cx="3237981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Containerized App 1</a:t>
            </a:r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10223696-5A89-EB4F-990B-346615043C6E}"/>
              </a:ext>
            </a:extLst>
          </p:cNvPr>
          <p:cNvSpPr/>
          <p:nvPr/>
        </p:nvSpPr>
        <p:spPr>
          <a:xfrm>
            <a:off x="5286146" y="1239313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2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82851E35-4743-4140-8551-CACDA2D99390}"/>
              </a:ext>
            </a:extLst>
          </p:cNvPr>
          <p:cNvSpPr/>
          <p:nvPr/>
        </p:nvSpPr>
        <p:spPr>
          <a:xfrm>
            <a:off x="8832345" y="1232976"/>
            <a:ext cx="3212790" cy="518766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Light"/>
              </a:rPr>
              <a:t>Containerized App 3</a:t>
            </a:r>
          </a:p>
        </p:txBody>
      </p:sp>
      <p:pic>
        <p:nvPicPr>
          <p:cNvPr id="26" name="Picture 54" descr="Chart, funnel chart&#10;&#10;Description automatically generated">
            <a:extLst>
              <a:ext uri="{FF2B5EF4-FFF2-40B4-BE49-F238E27FC236}">
                <a16:creationId xmlns:a16="http://schemas.microsoft.com/office/drawing/2014/main" id="{4CA31028-0390-5B48-85B1-CBFD5BDDD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591" y="5922751"/>
            <a:ext cx="811100" cy="6226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3B62C515-ED3C-3741-9240-6815F2BE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13402" y="4958096"/>
            <a:ext cx="1274856" cy="4412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6E6B871F-CABA-0F45-9FA0-5958583309C7}"/>
              </a:ext>
            </a:extLst>
          </p:cNvPr>
          <p:cNvGrpSpPr/>
          <p:nvPr/>
        </p:nvGrpSpPr>
        <p:grpSpPr>
          <a:xfrm>
            <a:off x="4608804" y="4902939"/>
            <a:ext cx="913851" cy="890543"/>
            <a:chOff x="4608804" y="4902939"/>
            <a:chExt cx="913851" cy="89054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FCFA747-DDD4-EF4A-A35F-F402C050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824703" y="4902939"/>
              <a:ext cx="464176" cy="5222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D9560851-F457-8A40-A541-B8163CD5B971}"/>
                </a:ext>
              </a:extLst>
            </p:cNvPr>
            <p:cNvSpPr/>
            <p:nvPr/>
          </p:nvSpPr>
          <p:spPr>
            <a:xfrm>
              <a:off x="4608804" y="5393368"/>
              <a:ext cx="91385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Amazon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EKS</a:t>
              </a:r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8A188795-52AC-D349-AB00-02538746E1EC}"/>
              </a:ext>
            </a:extLst>
          </p:cNvPr>
          <p:cNvGrpSpPr/>
          <p:nvPr/>
        </p:nvGrpSpPr>
        <p:grpSpPr>
          <a:xfrm>
            <a:off x="5426689" y="4934157"/>
            <a:ext cx="1001341" cy="859325"/>
            <a:chOff x="5426689" y="4934157"/>
            <a:chExt cx="1001341" cy="859325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25E4001-ED72-A842-B79F-A3424058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00197" y="4934157"/>
              <a:ext cx="605442" cy="44490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A2683D8A-AED0-0E49-B008-35FF31A2AD59}"/>
                </a:ext>
              </a:extLst>
            </p:cNvPr>
            <p:cNvSpPr/>
            <p:nvPr/>
          </p:nvSpPr>
          <p:spPr>
            <a:xfrm>
              <a:off x="5426689" y="5393368"/>
              <a:ext cx="100134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Azure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AKS</a:t>
              </a:r>
            </a:p>
          </p:txBody>
        </p:sp>
      </p:grpSp>
      <p:grpSp>
        <p:nvGrpSpPr>
          <p:cNvPr id="34" name="Group 59">
            <a:extLst>
              <a:ext uri="{FF2B5EF4-FFF2-40B4-BE49-F238E27FC236}">
                <a16:creationId xmlns:a16="http://schemas.microsoft.com/office/drawing/2014/main" id="{46FE5C98-A800-2542-9F22-E4A324AB2B2C}"/>
              </a:ext>
            </a:extLst>
          </p:cNvPr>
          <p:cNvGrpSpPr/>
          <p:nvPr/>
        </p:nvGrpSpPr>
        <p:grpSpPr>
          <a:xfrm>
            <a:off x="6198708" y="4958096"/>
            <a:ext cx="1035969" cy="827166"/>
            <a:chOff x="6198708" y="4958096"/>
            <a:chExt cx="1035969" cy="827166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71893457-7E35-1140-8E13-98E405F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55627" y="4958096"/>
              <a:ext cx="464414" cy="420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5B70F21B-6D69-9F4F-BD6A-1F0D9C3D88A3}"/>
                </a:ext>
              </a:extLst>
            </p:cNvPr>
            <p:cNvSpPr/>
            <p:nvPr/>
          </p:nvSpPr>
          <p:spPr>
            <a:xfrm>
              <a:off x="6198708" y="5385148"/>
              <a:ext cx="1035969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Google</a:t>
              </a:r>
            </a:p>
            <a:p>
              <a:pPr marL="0" marR="0" lvl="0" indent="0" algn="ctr" defTabSz="91426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</a:rPr>
                <a:t>GKE</a:t>
              </a:r>
            </a:p>
          </p:txBody>
        </p:sp>
      </p:grpSp>
      <p:pic>
        <p:nvPicPr>
          <p:cNvPr id="37" name="Picture 62">
            <a:extLst>
              <a:ext uri="{FF2B5EF4-FFF2-40B4-BE49-F238E27FC236}">
                <a16:creationId xmlns:a16="http://schemas.microsoft.com/office/drawing/2014/main" id="{B7900DBF-90B4-B44D-99E7-C18ADD47E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3633" y="4925991"/>
            <a:ext cx="1186022" cy="4612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Image result for certified kubernetes logo">
            <a:extLst>
              <a:ext uri="{FF2B5EF4-FFF2-40B4-BE49-F238E27FC236}">
                <a16:creationId xmlns:a16="http://schemas.microsoft.com/office/drawing/2014/main" id="{345AB6D6-E09B-B146-987C-A0C628765A1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20998" y="4881396"/>
            <a:ext cx="723930" cy="978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D6C0D6F0-61CA-5E41-86BD-2895D8BF08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322" y="2960287"/>
            <a:ext cx="1155682" cy="5847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0" name="Group 65">
            <a:extLst>
              <a:ext uri="{FF2B5EF4-FFF2-40B4-BE49-F238E27FC236}">
                <a16:creationId xmlns:a16="http://schemas.microsoft.com/office/drawing/2014/main" id="{14C8CE6C-0A9B-8044-9DE4-21BBACE9E107}"/>
              </a:ext>
            </a:extLst>
          </p:cNvPr>
          <p:cNvGrpSpPr/>
          <p:nvPr/>
        </p:nvGrpSpPr>
        <p:grpSpPr>
          <a:xfrm>
            <a:off x="6925098" y="2877077"/>
            <a:ext cx="5192521" cy="693874"/>
            <a:chOff x="6925098" y="2877077"/>
            <a:chExt cx="5192521" cy="693874"/>
          </a:xfrm>
        </p:grpSpPr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3141F5-A935-5F42-88A2-78B762B91230}"/>
                </a:ext>
              </a:extLst>
            </p:cNvPr>
            <p:cNvSpPr/>
            <p:nvPr/>
          </p:nvSpPr>
          <p:spPr>
            <a:xfrm>
              <a:off x="8058199" y="2877077"/>
              <a:ext cx="2937154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Policy Enforcement &amp; Governance</a:t>
              </a:r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5A7E549-3D89-DE4C-BE00-FA5FE9C716F0}"/>
                </a:ext>
              </a:extLst>
            </p:cNvPr>
            <p:cNvSpPr/>
            <p:nvPr/>
          </p:nvSpPr>
          <p:spPr>
            <a:xfrm>
              <a:off x="10829833" y="3157121"/>
              <a:ext cx="128778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RBAC, OPA, Pod &amp; Network Policies</a:t>
              </a:r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93AC59C1-FC0C-1E4C-96B5-08749BAF1731}"/>
                </a:ext>
              </a:extLst>
            </p:cNvPr>
            <p:cNvSpPr/>
            <p:nvPr/>
          </p:nvSpPr>
          <p:spPr>
            <a:xfrm>
              <a:off x="9526776" y="3164052"/>
              <a:ext cx="1271217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CIS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Benchmarking</a:t>
              </a:r>
            </a:p>
          </p:txBody>
        </p: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11CF04A1-E8E8-9443-ADE7-99199EA22705}"/>
                </a:ext>
              </a:extLst>
            </p:cNvPr>
            <p:cNvSpPr/>
            <p:nvPr/>
          </p:nvSpPr>
          <p:spPr>
            <a:xfrm>
              <a:off x="8223729" y="3168560"/>
              <a:ext cx="1264176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Monitoring &amp; Logging</a:t>
              </a:r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C69163B5-7E89-BA43-A348-99CB7E59EB1A}"/>
                </a:ext>
              </a:extLst>
            </p:cNvPr>
            <p:cNvSpPr/>
            <p:nvPr/>
          </p:nvSpPr>
          <p:spPr>
            <a:xfrm>
              <a:off x="6925098" y="3170837"/>
              <a:ext cx="125974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Centralized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Audit</a:t>
              </a:r>
            </a:p>
          </p:txBody>
        </p:sp>
      </p:grpSp>
      <p:grpSp>
        <p:nvGrpSpPr>
          <p:cNvPr id="46" name="Group 72">
            <a:extLst>
              <a:ext uri="{FF2B5EF4-FFF2-40B4-BE49-F238E27FC236}">
                <a16:creationId xmlns:a16="http://schemas.microsoft.com/office/drawing/2014/main" id="{D3B36A49-3CA0-3343-9042-3BDE2BF79FCF}"/>
              </a:ext>
            </a:extLst>
          </p:cNvPr>
          <p:cNvGrpSpPr/>
          <p:nvPr/>
        </p:nvGrpSpPr>
        <p:grpSpPr>
          <a:xfrm>
            <a:off x="1764730" y="3699187"/>
            <a:ext cx="10352888" cy="683203"/>
            <a:chOff x="1764730" y="3699187"/>
            <a:chExt cx="10352888" cy="683203"/>
          </a:xfrm>
        </p:grpSpPr>
        <p:sp>
          <p:nvSpPr>
            <p:cNvPr id="47" name="Rectangle 73">
              <a:extLst>
                <a:ext uri="{FF2B5EF4-FFF2-40B4-BE49-F238E27FC236}">
                  <a16:creationId xmlns:a16="http://schemas.microsoft.com/office/drawing/2014/main" id="{74CA3CBB-4BF3-5A4B-BC83-EE50D6EEE3D6}"/>
                </a:ext>
              </a:extLst>
            </p:cNvPr>
            <p:cNvSpPr/>
            <p:nvPr/>
          </p:nvSpPr>
          <p:spPr>
            <a:xfrm>
              <a:off x="3486973" y="3699187"/>
              <a:ext cx="6465120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Simplified Cluster Operations &amp; Infrastructure Management (Run and Manage)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9994BC1A-0821-6D4E-9BC0-EE81A6BF75A2}"/>
                </a:ext>
              </a:extLst>
            </p:cNvPr>
            <p:cNvSpPr/>
            <p:nvPr/>
          </p:nvSpPr>
          <p:spPr>
            <a:xfrm>
              <a:off x="3328949" y="3973727"/>
              <a:ext cx="1629307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Dashboard, Monitoring and Diagnostics</a:t>
              </a: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993E0BAC-0350-9A4D-BF86-FD1921385307}"/>
                </a:ext>
              </a:extLst>
            </p:cNvPr>
            <p:cNvSpPr/>
            <p:nvPr/>
          </p:nvSpPr>
          <p:spPr>
            <a:xfrm>
              <a:off x="6884956" y="3981638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Templates &amp; Config Enforcement</a:t>
              </a:r>
            </a:p>
          </p:txBody>
        </p:sp>
        <p:sp>
          <p:nvSpPr>
            <p:cNvPr id="50" name="Rectangle 76">
              <a:extLst>
                <a:ext uri="{FF2B5EF4-FFF2-40B4-BE49-F238E27FC236}">
                  <a16:creationId xmlns:a16="http://schemas.microsoft.com/office/drawing/2014/main" id="{4B6AE9F8-5D49-C14B-8C17-9F59F0BB672E}"/>
                </a:ext>
              </a:extLst>
            </p:cNvPr>
            <p:cNvSpPr/>
            <p:nvPr/>
          </p:nvSpPr>
          <p:spPr>
            <a:xfrm>
              <a:off x="5048379" y="3973727"/>
              <a:ext cx="1742133" cy="400110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Advanced Infrastructure Monitoring &amp; Alerting</a:t>
              </a:r>
            </a:p>
          </p:txBody>
        </p:sp>
        <p:sp>
          <p:nvSpPr>
            <p:cNvPr id="51" name="Rectangle 77">
              <a:extLst>
                <a:ext uri="{FF2B5EF4-FFF2-40B4-BE49-F238E27FC236}">
                  <a16:creationId xmlns:a16="http://schemas.microsoft.com/office/drawing/2014/main" id="{EE14F50D-C1D6-414C-8174-A58768D8D12D}"/>
                </a:ext>
              </a:extLst>
            </p:cNvPr>
            <p:cNvSpPr/>
            <p:nvPr/>
          </p:nvSpPr>
          <p:spPr>
            <a:xfrm>
              <a:off x="1764730" y="3978640"/>
              <a:ext cx="1469776" cy="400110"/>
            </a:xfrm>
            <a:prstGeom prst="rect">
              <a:avLst/>
            </a:prstGeom>
            <a:solidFill>
              <a:srgbClr val="809FD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Kubernetes Version </a:t>
              </a:r>
              <a:r>
                <a:rPr lang="en-US" sz="1000" dirty="0">
                  <a:solidFill>
                    <a:srgbClr val="ECF0F1"/>
                  </a:solidFill>
                  <a:latin typeface="Poppins" pitchFamily="2"/>
                  <a:cs typeface="Poppins" pitchFamily="2"/>
                </a:rPr>
                <a:t>M</a:t>
              </a: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anagement</a:t>
              </a:r>
            </a:p>
          </p:txBody>
        </p:sp>
        <p:sp>
          <p:nvSpPr>
            <p:cNvPr id="52" name="Rectangle 78">
              <a:extLst>
                <a:ext uri="{FF2B5EF4-FFF2-40B4-BE49-F238E27FC236}">
                  <a16:creationId xmlns:a16="http://schemas.microsoft.com/office/drawing/2014/main" id="{4B41AA2E-BCCB-D24A-960F-F5A450AA188A}"/>
                </a:ext>
              </a:extLst>
            </p:cNvPr>
            <p:cNvSpPr/>
            <p:nvPr/>
          </p:nvSpPr>
          <p:spPr>
            <a:xfrm>
              <a:off x="8641820" y="3982276"/>
              <a:ext cx="1665652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Node Pool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Management</a:t>
              </a:r>
            </a:p>
          </p:txBody>
        </p:sp>
        <p:sp>
          <p:nvSpPr>
            <p:cNvPr id="53" name="Rectangle 79">
              <a:extLst>
                <a:ext uri="{FF2B5EF4-FFF2-40B4-BE49-F238E27FC236}">
                  <a16:creationId xmlns:a16="http://schemas.microsoft.com/office/drawing/2014/main" id="{2A992BA5-2EDF-0A48-9018-CC62427BFC70}"/>
                </a:ext>
              </a:extLst>
            </p:cNvPr>
            <p:cNvSpPr/>
            <p:nvPr/>
          </p:nvSpPr>
          <p:spPr>
            <a:xfrm>
              <a:off x="10449680" y="3982276"/>
              <a:ext cx="1667938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Poppins" pitchFamily="2"/>
                  <a:cs typeface="Poppins" pitchFamily="2"/>
                </a:rPr>
                <a:t>Cluster Provisioning &amp; Lifecycle Management</a:t>
              </a:r>
            </a:p>
          </p:txBody>
        </p:sp>
      </p:grpSp>
      <p:grpSp>
        <p:nvGrpSpPr>
          <p:cNvPr id="54" name="Group 80">
            <a:extLst>
              <a:ext uri="{FF2B5EF4-FFF2-40B4-BE49-F238E27FC236}">
                <a16:creationId xmlns:a16="http://schemas.microsoft.com/office/drawing/2014/main" id="{CB2F9AE8-7C20-954F-A14F-815EFAF28208}"/>
              </a:ext>
            </a:extLst>
          </p:cNvPr>
          <p:cNvGrpSpPr/>
          <p:nvPr/>
        </p:nvGrpSpPr>
        <p:grpSpPr>
          <a:xfrm>
            <a:off x="1919298" y="2864462"/>
            <a:ext cx="4823642" cy="669382"/>
            <a:chOff x="1919298" y="2864462"/>
            <a:chExt cx="4823642" cy="669382"/>
          </a:xfrm>
        </p:grpSpPr>
        <p:sp>
          <p:nvSpPr>
            <p:cNvPr id="55" name="Rectangle 81">
              <a:extLst>
                <a:ext uri="{FF2B5EF4-FFF2-40B4-BE49-F238E27FC236}">
                  <a16:creationId xmlns:a16="http://schemas.microsoft.com/office/drawing/2014/main" id="{89A694BF-8E19-E947-8D36-9A99E6D51443}"/>
                </a:ext>
              </a:extLst>
            </p:cNvPr>
            <p:cNvSpPr/>
            <p:nvPr/>
          </p:nvSpPr>
          <p:spPr>
            <a:xfrm>
              <a:off x="3473376" y="2864462"/>
              <a:ext cx="2205692" cy="2769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243843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0" cap="none" spc="0" baseline="0" dirty="0">
                  <a:solidFill>
                    <a:srgbClr val="FFFFFF"/>
                  </a:solidFill>
                  <a:uFillTx/>
                  <a:latin typeface="Poppins" pitchFamily="2"/>
                  <a:cs typeface="Poppins" pitchFamily="2"/>
                </a:rPr>
                <a:t>Security &amp; Authentication</a:t>
              </a:r>
            </a:p>
          </p:txBody>
        </p:sp>
        <p:pic>
          <p:nvPicPr>
            <p:cNvPr id="57" name="Picture 83">
              <a:extLst>
                <a:ext uri="{FF2B5EF4-FFF2-40B4-BE49-F238E27FC236}">
                  <a16:creationId xmlns:a16="http://schemas.microsoft.com/office/drawing/2014/main" id="{54BE767D-7677-1E42-81EE-11909432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650" y="3268010"/>
              <a:ext cx="670977" cy="17262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4">
              <a:extLst>
                <a:ext uri="{FF2B5EF4-FFF2-40B4-BE49-F238E27FC236}">
                  <a16:creationId xmlns:a16="http://schemas.microsoft.com/office/drawing/2014/main" id="{9DE388EA-B1DC-5143-9AD5-D6458184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4328" y="3274667"/>
              <a:ext cx="670977" cy="1629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5">
              <a:extLst>
                <a:ext uri="{FF2B5EF4-FFF2-40B4-BE49-F238E27FC236}">
                  <a16:creationId xmlns:a16="http://schemas.microsoft.com/office/drawing/2014/main" id="{EAB15013-91C3-F142-B2BB-E14D987A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2903" y="3223461"/>
              <a:ext cx="412330" cy="2938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41B8D1F7-112C-224E-AC74-AE0BD3C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644" y="3235174"/>
              <a:ext cx="616296" cy="2063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6F727364-25C5-1746-BDCF-C9DC7869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98" y="3210741"/>
              <a:ext cx="1320503" cy="32310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61" name="Rectangle 87">
            <a:extLst>
              <a:ext uri="{FF2B5EF4-FFF2-40B4-BE49-F238E27FC236}">
                <a16:creationId xmlns:a16="http://schemas.microsoft.com/office/drawing/2014/main" id="{3C40C046-71C9-224B-AAC5-AE8B2B9578A6}"/>
              </a:ext>
            </a:extLst>
          </p:cNvPr>
          <p:cNvSpPr/>
          <p:nvPr/>
        </p:nvSpPr>
        <p:spPr>
          <a:xfrm>
            <a:off x="4992440" y="2049763"/>
            <a:ext cx="2959839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243843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Platform Services (Build and Run)</a:t>
            </a:r>
          </a:p>
        </p:txBody>
      </p:sp>
      <p:grpSp>
        <p:nvGrpSpPr>
          <p:cNvPr id="62" name="Group 88">
            <a:extLst>
              <a:ext uri="{FF2B5EF4-FFF2-40B4-BE49-F238E27FC236}">
                <a16:creationId xmlns:a16="http://schemas.microsoft.com/office/drawing/2014/main" id="{32FB923F-B9F3-A04E-8642-2C7436E64EE4}"/>
              </a:ext>
            </a:extLst>
          </p:cNvPr>
          <p:cNvGrpSpPr/>
          <p:nvPr/>
        </p:nvGrpSpPr>
        <p:grpSpPr>
          <a:xfrm>
            <a:off x="1825791" y="2363248"/>
            <a:ext cx="1580631" cy="400114"/>
            <a:chOff x="1825791" y="2363248"/>
            <a:chExt cx="1580631" cy="400114"/>
          </a:xfrm>
        </p:grpSpPr>
        <p:sp>
          <p:nvSpPr>
            <p:cNvPr id="63" name="Rectangle 89">
              <a:extLst>
                <a:ext uri="{FF2B5EF4-FFF2-40B4-BE49-F238E27FC236}">
                  <a16:creationId xmlns:a16="http://schemas.microsoft.com/office/drawing/2014/main" id="{791B340A-72F4-A044-AB2E-873D45FB0401}"/>
                </a:ext>
              </a:extLst>
            </p:cNvPr>
            <p:cNvSpPr/>
            <p:nvPr/>
          </p:nvSpPr>
          <p:spPr>
            <a:xfrm>
              <a:off x="1825791" y="2363248"/>
              <a:ext cx="1580631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Rancher </a:t>
              </a:r>
              <a:b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 dirty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Catalog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B18F4CF9-3241-044C-AA8E-771EEAF1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55679" y="2409508"/>
              <a:ext cx="311709" cy="323606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5" name="Group 91">
            <a:extLst>
              <a:ext uri="{FF2B5EF4-FFF2-40B4-BE49-F238E27FC236}">
                <a16:creationId xmlns:a16="http://schemas.microsoft.com/office/drawing/2014/main" id="{70B0FE9E-8299-F24B-B65E-542A3E881B9C}"/>
              </a:ext>
            </a:extLst>
          </p:cNvPr>
          <p:cNvGrpSpPr/>
          <p:nvPr/>
        </p:nvGrpSpPr>
        <p:grpSpPr>
          <a:xfrm>
            <a:off x="7031662" y="2352257"/>
            <a:ext cx="1580640" cy="400114"/>
            <a:chOff x="7031662" y="2352257"/>
            <a:chExt cx="1580640" cy="400114"/>
          </a:xfrm>
        </p:grpSpPr>
        <p:sp>
          <p:nvSpPr>
            <p:cNvPr id="66" name="Rectangle 92">
              <a:extLst>
                <a:ext uri="{FF2B5EF4-FFF2-40B4-BE49-F238E27FC236}">
                  <a16:creationId xmlns:a16="http://schemas.microsoft.com/office/drawing/2014/main" id="{F39D011C-FDCE-194B-8823-B6205604CF23}"/>
                </a:ext>
              </a:extLst>
            </p:cNvPr>
            <p:cNvSpPr/>
            <p:nvPr/>
          </p:nvSpPr>
          <p:spPr>
            <a:xfrm>
              <a:off x="7031662" y="2352257"/>
              <a:ext cx="1580640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Service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Mesh</a:t>
              </a:r>
            </a:p>
          </p:txBody>
        </p:sp>
        <p:pic>
          <p:nvPicPr>
            <p:cNvPr id="67" name="Picture 93">
              <a:extLst>
                <a:ext uri="{FF2B5EF4-FFF2-40B4-BE49-F238E27FC236}">
                  <a16:creationId xmlns:a16="http://schemas.microsoft.com/office/drawing/2014/main" id="{3AFB4F25-17E4-C34A-831E-DCC98718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9728" y="2405064"/>
              <a:ext cx="565410" cy="294482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grpSp>
        <p:nvGrpSpPr>
          <p:cNvPr id="68" name="Group 94">
            <a:extLst>
              <a:ext uri="{FF2B5EF4-FFF2-40B4-BE49-F238E27FC236}">
                <a16:creationId xmlns:a16="http://schemas.microsoft.com/office/drawing/2014/main" id="{7B4BB466-F1F9-7147-8D1C-9BA2287AD8E8}"/>
              </a:ext>
            </a:extLst>
          </p:cNvPr>
          <p:cNvGrpSpPr/>
          <p:nvPr/>
        </p:nvGrpSpPr>
        <p:grpSpPr>
          <a:xfrm>
            <a:off x="10493334" y="2357122"/>
            <a:ext cx="1580640" cy="400114"/>
            <a:chOff x="10493334" y="2357122"/>
            <a:chExt cx="1580640" cy="400114"/>
          </a:xfrm>
          <a:solidFill>
            <a:srgbClr val="83A2E2"/>
          </a:solidFill>
        </p:grpSpPr>
        <p:sp>
          <p:nvSpPr>
            <p:cNvPr id="69" name="Rectangle 95">
              <a:extLst>
                <a:ext uri="{FF2B5EF4-FFF2-40B4-BE49-F238E27FC236}">
                  <a16:creationId xmlns:a16="http://schemas.microsoft.com/office/drawing/2014/main" id="{9862763E-EB94-1B46-AFB2-E953C9014DF4}"/>
                </a:ext>
              </a:extLst>
            </p:cNvPr>
            <p:cNvSpPr/>
            <p:nvPr/>
          </p:nvSpPr>
          <p:spPr>
            <a:xfrm>
              <a:off x="10493334" y="2357122"/>
              <a:ext cx="1580640" cy="400114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Longhorn</a:t>
              </a:r>
              <a:b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F4F4F4"/>
                  </a:solidFill>
                  <a:uFillTx/>
                  <a:latin typeface="Arial"/>
                  <a:cs typeface="Arial"/>
                </a:rPr>
                <a:t>Storage</a:t>
              </a:r>
            </a:p>
          </p:txBody>
        </p:sp>
        <p:pic>
          <p:nvPicPr>
            <p:cNvPr id="70" name="Graphic 96">
              <a:extLst>
                <a:ext uri="{FF2B5EF4-FFF2-40B4-BE49-F238E27FC236}">
                  <a16:creationId xmlns:a16="http://schemas.microsoft.com/office/drawing/2014/main" id="{51E0C09B-0A03-1746-8538-7BAE0385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229" r="69601" b="23817"/>
            <a:stretch>
              <a:fillRect/>
            </a:stretch>
          </p:blipFill>
          <p:spPr>
            <a:xfrm>
              <a:off x="11499238" y="2390854"/>
              <a:ext cx="477819" cy="33920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1" name="Group 97">
            <a:extLst>
              <a:ext uri="{FF2B5EF4-FFF2-40B4-BE49-F238E27FC236}">
                <a16:creationId xmlns:a16="http://schemas.microsoft.com/office/drawing/2014/main" id="{0F2A9483-72B7-C442-9EC3-2327515E929B}"/>
              </a:ext>
            </a:extLst>
          </p:cNvPr>
          <p:cNvGrpSpPr/>
          <p:nvPr/>
        </p:nvGrpSpPr>
        <p:grpSpPr>
          <a:xfrm>
            <a:off x="8762996" y="2348846"/>
            <a:ext cx="1586529" cy="400114"/>
            <a:chOff x="8762996" y="2348846"/>
            <a:chExt cx="1586529" cy="400114"/>
          </a:xfrm>
        </p:grpSpPr>
        <p:sp>
          <p:nvSpPr>
            <p:cNvPr id="72" name="Rectangle 98">
              <a:extLst>
                <a:ext uri="{FF2B5EF4-FFF2-40B4-BE49-F238E27FC236}">
                  <a16:creationId xmlns:a16="http://schemas.microsoft.com/office/drawing/2014/main" id="{467B9755-A7E8-FF49-BF9D-8F163C810A1D}"/>
                </a:ext>
              </a:extLst>
            </p:cNvPr>
            <p:cNvSpPr/>
            <p:nvPr/>
          </p:nvSpPr>
          <p:spPr>
            <a:xfrm>
              <a:off x="8762996" y="2348846"/>
              <a:ext cx="1586529" cy="400114"/>
            </a:xfrm>
            <a:prstGeom prst="rect">
              <a:avLst/>
            </a:prstGeom>
            <a:solidFill>
              <a:srgbClr val="83A2E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Terraform </a:t>
              </a:r>
              <a:b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</a:br>
              <a:r>
                <a:rPr lang="en-US" sz="1000" b="0" i="0" u="none" strike="noStrike" kern="1200" cap="none" spc="0" baseline="0">
                  <a:solidFill>
                    <a:srgbClr val="ECF0F1"/>
                  </a:solidFill>
                  <a:uFillTx/>
                  <a:latin typeface="Arial"/>
                  <a:cs typeface="Arial"/>
                </a:rPr>
                <a:t>Operator</a:t>
              </a:r>
            </a:p>
          </p:txBody>
        </p:sp>
        <p:pic>
          <p:nvPicPr>
            <p:cNvPr id="73" name="Picture 99">
              <a:extLst>
                <a:ext uri="{FF2B5EF4-FFF2-40B4-BE49-F238E27FC236}">
                  <a16:creationId xmlns:a16="http://schemas.microsoft.com/office/drawing/2014/main" id="{719914C0-B463-2148-8E49-0039F1F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985"/>
            <a:stretch>
              <a:fillRect/>
            </a:stretch>
          </p:blipFill>
          <p:spPr>
            <a:xfrm>
              <a:off x="9948571" y="2387973"/>
              <a:ext cx="303498" cy="322371"/>
            </a:xfrm>
            <a:prstGeom prst="rect">
              <a:avLst/>
            </a:prstGeom>
            <a:solidFill>
              <a:srgbClr val="83A2E2"/>
            </a:solidFill>
            <a:ln cap="flat">
              <a:noFill/>
            </a:ln>
          </p:spPr>
        </p:pic>
      </p:grpSp>
      <p:sp>
        <p:nvSpPr>
          <p:cNvPr id="74" name="Rectangle 107">
            <a:extLst>
              <a:ext uri="{FF2B5EF4-FFF2-40B4-BE49-F238E27FC236}">
                <a16:creationId xmlns:a16="http://schemas.microsoft.com/office/drawing/2014/main" id="{8A73E657-29E4-6F44-8CB7-ABFF20223354}"/>
              </a:ext>
            </a:extLst>
          </p:cNvPr>
          <p:cNvSpPr/>
          <p:nvPr/>
        </p:nvSpPr>
        <p:spPr>
          <a:xfrm>
            <a:off x="3562282" y="2363504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Monitoring &amp; </a:t>
            </a:r>
            <a:b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</a:br>
            <a:r>
              <a:rPr lang="en-US" sz="1000" b="0" i="0" u="none" strike="noStrike" kern="1200" cap="none" spc="0" baseline="0">
                <a:solidFill>
                  <a:srgbClr val="ECF0F1"/>
                </a:solidFill>
                <a:uFillTx/>
                <a:latin typeface="Arial"/>
                <a:cs typeface="Arial"/>
              </a:rPr>
              <a:t>Alerts</a:t>
            </a:r>
          </a:p>
        </p:txBody>
      </p:sp>
      <p:sp>
        <p:nvSpPr>
          <p:cNvPr id="75" name="Rectangle 110">
            <a:extLst>
              <a:ext uri="{FF2B5EF4-FFF2-40B4-BE49-F238E27FC236}">
                <a16:creationId xmlns:a16="http://schemas.microsoft.com/office/drawing/2014/main" id="{0F106D50-FD56-334B-A587-0272E32F64DB}"/>
              </a:ext>
            </a:extLst>
          </p:cNvPr>
          <p:cNvSpPr/>
          <p:nvPr/>
        </p:nvSpPr>
        <p:spPr>
          <a:xfrm>
            <a:off x="5301892" y="2357122"/>
            <a:ext cx="1580640" cy="400114"/>
          </a:xfrm>
          <a:prstGeom prst="rect">
            <a:avLst/>
          </a:prstGeom>
          <a:solidFill>
            <a:srgbClr val="83A2E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ECF0F1"/>
                </a:solidFill>
                <a:uFillTx/>
                <a:latin typeface="Arial"/>
                <a:cs typeface="Arial"/>
              </a:rPr>
              <a:t>Dashboards &amp; Observability</a:t>
            </a:r>
          </a:p>
        </p:txBody>
      </p:sp>
      <p:cxnSp>
        <p:nvCxnSpPr>
          <p:cNvPr id="76" name="Straight Connector 112">
            <a:extLst>
              <a:ext uri="{FF2B5EF4-FFF2-40B4-BE49-F238E27FC236}">
                <a16:creationId xmlns:a16="http://schemas.microsoft.com/office/drawing/2014/main" id="{F490B717-C65F-4D4D-8D15-D0FF1103614F}"/>
              </a:ext>
            </a:extLst>
          </p:cNvPr>
          <p:cNvCxnSpPr/>
          <p:nvPr/>
        </p:nvCxnSpPr>
        <p:spPr>
          <a:xfrm>
            <a:off x="4438058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cxnSp>
        <p:nvCxnSpPr>
          <p:cNvPr id="77" name="Straight Connector 113">
            <a:extLst>
              <a:ext uri="{FF2B5EF4-FFF2-40B4-BE49-F238E27FC236}">
                <a16:creationId xmlns:a16="http://schemas.microsoft.com/office/drawing/2014/main" id="{D262518B-4237-3741-BA11-47DE0935BD10}"/>
              </a:ext>
            </a:extLst>
          </p:cNvPr>
          <p:cNvCxnSpPr/>
          <p:nvPr/>
        </p:nvCxnSpPr>
        <p:spPr>
          <a:xfrm>
            <a:off x="7381283" y="4554809"/>
            <a:ext cx="0" cy="2296433"/>
          </a:xfrm>
          <a:prstGeom prst="straightConnector1">
            <a:avLst/>
          </a:prstGeom>
          <a:noFill/>
          <a:ln w="12701" cap="flat">
            <a:solidFill>
              <a:srgbClr val="FFFFFF">
                <a:alpha val="76000"/>
              </a:srgbClr>
            </a:solidFill>
            <a:custDash>
              <a:ds d="100000" sp="100000"/>
            </a:custDash>
            <a:miter/>
          </a:ln>
        </p:spPr>
      </p:cxnSp>
      <p:pic>
        <p:nvPicPr>
          <p:cNvPr id="78" name="Picture 3">
            <a:extLst>
              <a:ext uri="{FF2B5EF4-FFF2-40B4-BE49-F238E27FC236}">
                <a16:creationId xmlns:a16="http://schemas.microsoft.com/office/drawing/2014/main" id="{9948E67C-261F-E047-8FA4-AA273952587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360" y="2406508"/>
            <a:ext cx="286353" cy="310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Picture 5" descr="Logo, icon&#10;&#10;Description automatically generated">
            <a:extLst>
              <a:ext uri="{FF2B5EF4-FFF2-40B4-BE49-F238E27FC236}">
                <a16:creationId xmlns:a16="http://schemas.microsoft.com/office/drawing/2014/main" id="{7FF9B62E-1151-E246-9ECB-8F8DDBC5B30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607" y="2421093"/>
            <a:ext cx="304751" cy="3047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EB26-50E4-BBD4-E4DB-CF9E636A8E63}"/>
              </a:ext>
            </a:extLst>
          </p:cNvPr>
          <p:cNvSpPr txBox="1"/>
          <p:nvPr/>
        </p:nvSpPr>
        <p:spPr>
          <a:xfrm>
            <a:off x="364786" y="4942535"/>
            <a:ext cx="466441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Zack Brady – Field Engineer zack.brady@rancherfederal.com</a:t>
            </a:r>
          </a:p>
        </p:txBody>
      </p:sp>
      <p:pic>
        <p:nvPicPr>
          <p:cNvPr id="27" name="Picture 26" descr="A group of me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CC14AD67-158B-2C54-3D50-0344F91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36" y="422365"/>
            <a:ext cx="4293475" cy="601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28409-39AE-1B63-F5D0-B4C215336999}"/>
              </a:ext>
            </a:extLst>
          </p:cNvPr>
          <p:cNvSpPr txBox="1"/>
          <p:nvPr/>
        </p:nvSpPr>
        <p:spPr>
          <a:xfrm>
            <a:off x="529364" y="1127345"/>
            <a:ext cx="4499836" cy="293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DoD/IC Contractor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U.S. Military Veteran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Built/Exited a Digital Firm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Open-Source Contributor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Career of Software/DevOps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Active Volunteer FF/EMT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33527B5-C5C9-191D-B81E-1881B5F8C9AD}"/>
              </a:ext>
            </a:extLst>
          </p:cNvPr>
          <p:cNvSpPr txBox="1">
            <a:spLocks/>
          </p:cNvSpPr>
          <p:nvPr/>
        </p:nvSpPr>
        <p:spPr>
          <a:xfrm>
            <a:off x="391454" y="472025"/>
            <a:ext cx="11460166" cy="605660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About Me…</a:t>
            </a:r>
            <a:endParaRPr lang="en-US" sz="3600" dirty="0">
              <a:solidFill>
                <a:schemeClr val="bg1"/>
              </a:solidFill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70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dirty="0">
                <a:latin typeface="Poppins" pitchFamily="2" charset="77"/>
                <a:ea typeface="+mj-ea"/>
                <a:cs typeface="Poppins" pitchFamily="2" charset="77"/>
              </a:rPr>
              <a:t>Virtual Machines vs Containers</a:t>
            </a:r>
            <a:endParaRPr lang="en-US" sz="4800" i="0" u="none" strike="noStrike" cap="none" spc="0" baseline="0" dirty="0">
              <a:uFillTx/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45C897-25DD-4DA1-6833-9A10BEB7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5" y="2472865"/>
            <a:ext cx="4228973" cy="3795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76B8BB-A059-CD05-A5C2-D33EC724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04" y="2422577"/>
            <a:ext cx="4228972" cy="37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26AA2C0-93EF-FBA3-EDDF-9E5647AAED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994"/>
            <a:ext cx="12192000" cy="6774006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chemeClr val="bg1"/>
                </a:solidFill>
                <a:uFillTx/>
                <a:latin typeface="Poppins Medium"/>
              </a:rPr>
              <a:t>VMs -&gt; Containers -&gt; Kubernetes! 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Poppins" pitchFamily="2"/>
              <a:cs typeface="Poppi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637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n aerial view of a large city&#10;&#10;Description automatically generated with low confidence">
            <a:extLst>
              <a:ext uri="{FF2B5EF4-FFF2-40B4-BE49-F238E27FC236}">
                <a16:creationId xmlns:a16="http://schemas.microsoft.com/office/drawing/2014/main" id="{9BE28747-DE53-FA44-89B4-EBF52617E75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4683" y="107999"/>
            <a:ext cx="6597313" cy="6750000"/>
          </a:xfrm>
          <a:solidFill>
            <a:srgbClr val="EFEFEF"/>
          </a:solidFill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3EBA999-1A7D-264F-B761-A341D5EBD3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163" y="2104491"/>
            <a:ext cx="4824410" cy="1860766"/>
          </a:xfrm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Poppins Light" pitchFamily="2"/>
                <a:cs typeface="Poppins Light" pitchFamily="2"/>
              </a:rPr>
              <a:t>Rancher Federal (RGS) is a 100% US-based entity dedicated to delivering Kubernetes and Cloud Native Technology solutions and support across the DoD, IC, and Federal community.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offers varying levels of service including US-State Side Support and cleared on-site support.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latin typeface="Poppins Light" pitchFamily="2"/>
                <a:cs typeface="Poppins Light" pitchFamily="2"/>
              </a:rPr>
              <a:t>Rancher Federal (RGS) exists to enhance Rancher’s capabilities to meet the ever-evolving Federal mission requirements.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94343D-928E-F941-8F84-041EA343CED6}"/>
              </a:ext>
            </a:extLst>
          </p:cNvPr>
          <p:cNvSpPr txBox="1"/>
          <p:nvPr/>
        </p:nvSpPr>
        <p:spPr>
          <a:xfrm>
            <a:off x="319262" y="1265738"/>
            <a:ext cx="4913190" cy="298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Poppins Light"/>
              </a:rPr>
              <a:t>Engineering Cloud Native Computing Platforms for the US Government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Poppins Ligh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7F5E7C-9C34-8242-B37A-D9A185D7A9D0}"/>
              </a:ext>
            </a:extLst>
          </p:cNvPr>
          <p:cNvSpPr txBox="1"/>
          <p:nvPr/>
        </p:nvSpPr>
        <p:spPr>
          <a:xfrm>
            <a:off x="307229" y="301944"/>
            <a:ext cx="4960344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 Government Solutions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67565-7307-552D-665F-F1912CB860E8}"/>
              </a:ext>
            </a:extLst>
          </p:cNvPr>
          <p:cNvSpPr/>
          <p:nvPr/>
        </p:nvSpPr>
        <p:spPr>
          <a:xfrm>
            <a:off x="319262" y="5657155"/>
            <a:ext cx="1743370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7094074-E691-EC97-5D42-A5123C13E884}"/>
              </a:ext>
            </a:extLst>
          </p:cNvPr>
          <p:cNvSpPr txBox="1"/>
          <p:nvPr/>
        </p:nvSpPr>
        <p:spPr>
          <a:xfrm>
            <a:off x="327703" y="5674957"/>
            <a:ext cx="1726487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PKI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D6415-A99D-5749-FB19-2D5CD527A605}"/>
              </a:ext>
            </a:extLst>
          </p:cNvPr>
          <p:cNvSpPr/>
          <p:nvPr/>
        </p:nvSpPr>
        <p:spPr>
          <a:xfrm>
            <a:off x="2126326" y="4583444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0C61C88-6808-6176-2B96-909529E3A261}"/>
              </a:ext>
            </a:extLst>
          </p:cNvPr>
          <p:cNvSpPr txBox="1"/>
          <p:nvPr/>
        </p:nvSpPr>
        <p:spPr>
          <a:xfrm>
            <a:off x="2218513" y="4612011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SELinux</a:t>
            </a:r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&amp; FIPS 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55599-1891-80BA-18F0-C1DC21F77C97}"/>
              </a:ext>
            </a:extLst>
          </p:cNvPr>
          <p:cNvSpPr/>
          <p:nvPr/>
        </p:nvSpPr>
        <p:spPr>
          <a:xfrm>
            <a:off x="597293" y="4134332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A25B4FC-5F6B-9AE3-BDA5-E925AFE91051}"/>
              </a:ext>
            </a:extLst>
          </p:cNvPr>
          <p:cNvSpPr txBox="1"/>
          <p:nvPr/>
        </p:nvSpPr>
        <p:spPr>
          <a:xfrm>
            <a:off x="689480" y="4162899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STIG/CIS Hardening &amp;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09206-837C-76C7-0DD4-A816C5479AE9}"/>
              </a:ext>
            </a:extLst>
          </p:cNvPr>
          <p:cNvSpPr/>
          <p:nvPr/>
        </p:nvSpPr>
        <p:spPr>
          <a:xfrm>
            <a:off x="2321576" y="5507890"/>
            <a:ext cx="291087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260D6A9-BB10-DE3E-0777-17635C7AC99C}"/>
              </a:ext>
            </a:extLst>
          </p:cNvPr>
          <p:cNvSpPr txBox="1"/>
          <p:nvPr/>
        </p:nvSpPr>
        <p:spPr>
          <a:xfrm>
            <a:off x="2413763" y="5536457"/>
            <a:ext cx="2818689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Enterprise Audit Functionality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57890-6653-ED4D-D013-87A98D997274}"/>
              </a:ext>
            </a:extLst>
          </p:cNvPr>
          <p:cNvSpPr/>
          <p:nvPr/>
        </p:nvSpPr>
        <p:spPr>
          <a:xfrm>
            <a:off x="689480" y="5057132"/>
            <a:ext cx="3560446" cy="319961"/>
          </a:xfrm>
          <a:prstGeom prst="rect">
            <a:avLst/>
          </a:prstGeom>
          <a:solidFill>
            <a:srgbClr val="182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E4BBBDF-E6CA-A43B-0ED0-E3A9E80CEE7E}"/>
              </a:ext>
            </a:extLst>
          </p:cNvPr>
          <p:cNvSpPr txBox="1"/>
          <p:nvPr/>
        </p:nvSpPr>
        <p:spPr>
          <a:xfrm>
            <a:off x="689480" y="5092092"/>
            <a:ext cx="3560446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Air-Gapped , C2S, SC2S, GovCloud Support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76137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ABD96CAF-D9F7-0443-AF01-A3229A98B3E9}"/>
              </a:ext>
            </a:extLst>
          </p:cNvPr>
          <p:cNvSpPr/>
          <p:nvPr/>
        </p:nvSpPr>
        <p:spPr>
          <a:xfrm>
            <a:off x="8088206" y="1267971"/>
            <a:ext cx="3546335" cy="4033491"/>
          </a:xfrm>
          <a:prstGeom prst="rect">
            <a:avLst/>
          </a:prstGeom>
          <a:solidFill>
            <a:srgbClr val="2353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86C82801-F11B-F947-B6D0-8E8405538FE1}"/>
              </a:ext>
            </a:extLst>
          </p:cNvPr>
          <p:cNvSpPr/>
          <p:nvPr/>
        </p:nvSpPr>
        <p:spPr>
          <a:xfrm>
            <a:off x="8091644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2353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34AF4C2-1C8E-DE40-9274-A0C580CE8DC7}"/>
              </a:ext>
            </a:extLst>
          </p:cNvPr>
          <p:cNvSpPr/>
          <p:nvPr/>
        </p:nvSpPr>
        <p:spPr>
          <a:xfrm>
            <a:off x="4311889" y="1267971"/>
            <a:ext cx="3546335" cy="4033491"/>
          </a:xfrm>
          <a:prstGeom prst="rect">
            <a:avLst/>
          </a:prstGeom>
          <a:solidFill>
            <a:srgbClr val="191F7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4721446-FA89-0045-8EE4-F7891A1B240E}"/>
              </a:ext>
            </a:extLst>
          </p:cNvPr>
          <p:cNvSpPr/>
          <p:nvPr/>
        </p:nvSpPr>
        <p:spPr>
          <a:xfrm>
            <a:off x="4315327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B6AE323-7E5D-C547-B07D-44091C4AE1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891" y="760515"/>
            <a:ext cx="10508458" cy="297774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Accelerating Mission and Driving Success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FA31FB-FD37-544F-9204-9D4314132CCF}"/>
              </a:ext>
            </a:extLst>
          </p:cNvPr>
          <p:cNvSpPr/>
          <p:nvPr/>
        </p:nvSpPr>
        <p:spPr>
          <a:xfrm>
            <a:off x="532208" y="1267971"/>
            <a:ext cx="3546335" cy="4033491"/>
          </a:xfrm>
          <a:prstGeom prst="rect">
            <a:avLst/>
          </a:prstGeom>
          <a:solidFill>
            <a:srgbClr val="EB253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1BA79"/>
              </a:solidFill>
              <a:uFillTx/>
              <a:latin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4ECE2-4AC9-344E-AE15-0DB32839D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9479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 dirty="0">
                <a:solidFill>
                  <a:srgbClr val="FFFFFF"/>
                </a:solidFill>
              </a:rPr>
              <a:t>Enterprise Support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A6B30D4-09E2-9D48-9623-C6F20F1815EF}"/>
              </a:ext>
            </a:extLst>
          </p:cNvPr>
          <p:cNvSpPr txBox="1"/>
          <p:nvPr/>
        </p:nvSpPr>
        <p:spPr>
          <a:xfrm>
            <a:off x="717964" y="1849172"/>
            <a:ext cx="3171457" cy="27764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0" cap="none" spc="0" baseline="0" dirty="0">
                <a:solidFill>
                  <a:srgbClr val="FFFFFF"/>
                </a:solidFill>
                <a:uFillTx/>
                <a:latin typeface="Poppins" pitchFamily="2"/>
                <a:cs typeface="Poppins" pitchFamily="2"/>
              </a:rPr>
              <a:t>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24/7/365 U.S./CONUS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based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nterprise Support for Rancher and the Kubernetes Ecosystem.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Technical Account Manager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Bootstrap Architecture Support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Cleared Onsite Engineers and Support Teams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70% of RGS hold a </a:t>
            </a: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TS//SCI </a:t>
            </a:r>
            <a:r>
              <a:rPr lang="en-US" sz="130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or higher clearance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Continuous Training &amp; Education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29A7DA97-8E01-B044-96C2-E221DE8BCACC}"/>
              </a:ext>
            </a:extLst>
          </p:cNvPr>
          <p:cNvSpPr/>
          <p:nvPr/>
        </p:nvSpPr>
        <p:spPr>
          <a:xfrm>
            <a:off x="535646" y="5132134"/>
            <a:ext cx="3536094" cy="925226"/>
          </a:xfrm>
          <a:prstGeom prst="rect">
            <a:avLst/>
          </a:prstGeom>
          <a:noFill/>
          <a:ln w="19046" cap="flat">
            <a:solidFill>
              <a:srgbClr val="EB253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1BA79"/>
              </a:solidFill>
              <a:uFillTx/>
              <a:latin typeface="Calibri"/>
            </a:endParaRPr>
          </a:p>
        </p:txBody>
      </p:sp>
      <p:pic>
        <p:nvPicPr>
          <p:cNvPr id="11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1AA42EEA-31B8-664F-A302-E4ABD6A8C5A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4605" y="5327321"/>
            <a:ext cx="746580" cy="696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utoShape 4" descr="Rancher Vector Logo - Download Free SVG Icon | Worldvectorlogo">
            <a:extLst>
              <a:ext uri="{FF2B5EF4-FFF2-40B4-BE49-F238E27FC236}">
                <a16:creationId xmlns:a16="http://schemas.microsoft.com/office/drawing/2014/main" id="{EF844522-F528-FA46-A19B-5BEE07C5905D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Poppins Light"/>
            </a:endParaRPr>
          </a:p>
        </p:txBody>
      </p:sp>
      <p:pic>
        <p:nvPicPr>
          <p:cNvPr id="13" name="Picture 8" descr="RKE">
            <a:extLst>
              <a:ext uri="{FF2B5EF4-FFF2-40B4-BE49-F238E27FC236}">
                <a16:creationId xmlns:a16="http://schemas.microsoft.com/office/drawing/2014/main" id="{E443EDFE-A0D7-D045-94EF-77DD52D269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7113" y="5333128"/>
            <a:ext cx="570137" cy="663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503523A5-31A1-C349-8A57-5975F020CD38}"/>
              </a:ext>
            </a:extLst>
          </p:cNvPr>
          <p:cNvSpPr txBox="1"/>
          <p:nvPr/>
        </p:nvSpPr>
        <p:spPr>
          <a:xfrm>
            <a:off x="4569393" y="1849172"/>
            <a:ext cx="3035177" cy="31300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On-Site, On-Premises, or Remote Cleared Engineers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0" cap="none" spc="0" baseline="0" dirty="0">
                <a:solidFill>
                  <a:srgbClr val="FFFFFF"/>
                </a:solidFill>
                <a:uFillTx/>
                <a:latin typeface="Poppins Light"/>
              </a:rPr>
              <a:t>Cloud-native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Advocates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and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Evangelists focused on bootstrapping or delivering customer success 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Multiple Prime 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C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ontracts at USAF </a:t>
            </a:r>
            <a:r>
              <a:rPr lang="en-US" sz="1300" b="0" i="0" u="none" strike="noStrike" kern="1200" cap="none" spc="0" baseline="0" dirty="0" err="1">
                <a:solidFill>
                  <a:srgbClr val="FFFFFF"/>
                </a:solidFill>
                <a:uFillTx/>
                <a:latin typeface="Poppins Light"/>
              </a:rPr>
              <a:t>PlatformOne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 and many Subcontracts across the DoD/IC Communities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FFFFFF"/>
                </a:solidFill>
                <a:latin typeface="Poppins Light"/>
              </a:rPr>
              <a:t>Ranges from Hands On Support to Quarterly Meetings</a:t>
            </a:r>
            <a:endParaRPr lang="en-US" sz="1300" b="0" i="0" u="none" strike="noStrike" kern="1200" cap="none" spc="0" baseline="0" dirty="0">
              <a:solidFill>
                <a:srgbClr val="FFFFFF"/>
              </a:solidFill>
              <a:uFillTx/>
              <a:latin typeface="Poppins Light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478BD4D-F71F-ED48-A068-F233FBF5457D}"/>
              </a:ext>
            </a:extLst>
          </p:cNvPr>
          <p:cNvSpPr txBox="1"/>
          <p:nvPr/>
        </p:nvSpPr>
        <p:spPr>
          <a:xfrm>
            <a:off x="8329754" y="1795424"/>
            <a:ext cx="3136739" cy="3027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Dedicated to weaponizing the Rancher products to work better in airgap/offline/classified</a:t>
            </a:r>
            <a:r>
              <a:rPr lang="en-US" sz="1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mission environments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Bringing a security-first mindset to the Rancher capabilities by baking in NIST FIPS-140-2/3 encryption &amp; DISA STIG certification/validation</a:t>
            </a:r>
          </a:p>
          <a:p>
            <a:pPr marL="285750" marR="0" lvl="0" indent="-285750" algn="l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System Font Regular"/>
              <a:buChar char="—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 dirty="0">
                <a:solidFill>
                  <a:srgbClr val="FFFFFF"/>
                </a:solidFill>
                <a:uFillTx/>
                <a:latin typeface="Poppins Light"/>
              </a:rPr>
              <a:t>Collaborated to develop the RKE Government/RKE2 secure-by-default Kubernetes distribution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91985516-5FAD-0C45-A94C-C9122F2993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393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Professional Services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15A1A-BE87-024A-9A10-30448126A6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29754" y="1494266"/>
            <a:ext cx="3358005" cy="231599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b="1" spc="50">
                <a:solidFill>
                  <a:srgbClr val="FFFFFF"/>
                </a:solidFill>
              </a:rPr>
              <a:t>Mission - Accelerator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320F890-4CF4-9C46-912F-224B58FE186C}"/>
              </a:ext>
            </a:extLst>
          </p:cNvPr>
          <p:cNvSpPr txBox="1"/>
          <p:nvPr/>
        </p:nvSpPr>
        <p:spPr>
          <a:xfrm>
            <a:off x="307229" y="313968"/>
            <a:ext cx="11406938" cy="4456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Poppins Medium"/>
              </a:rPr>
              <a:t>Rancher’s Three Pillars of Success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Poppins" pitchFamily="2"/>
              <a:cs typeface="Poppins" pitchFamily="2"/>
            </a:endParaRPr>
          </a:p>
        </p:txBody>
      </p:sp>
      <p:pic>
        <p:nvPicPr>
          <p:cNvPr id="19" name="Picture 7" descr="Icon&#10;&#10;Description automatically generated">
            <a:extLst>
              <a:ext uri="{FF2B5EF4-FFF2-40B4-BE49-F238E27FC236}">
                <a16:creationId xmlns:a16="http://schemas.microsoft.com/office/drawing/2014/main" id="{3FDB4167-6AC2-3A4F-87DE-740F4F9B4F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072" y="5388175"/>
            <a:ext cx="1105491" cy="4888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1FD9-F18A-A949-BE5D-79C0000A6E85}"/>
              </a:ext>
            </a:extLst>
          </p:cNvPr>
          <p:cNvSpPr txBox="1"/>
          <p:nvPr/>
        </p:nvSpPr>
        <p:spPr>
          <a:xfrm>
            <a:off x="11171270" y="6294729"/>
            <a:ext cx="288886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E65C3-1DFF-3941-954D-06F80914B77C}" type="slidenum">
              <a:rPr/>
              <a:t>8</a:t>
            </a:fld>
            <a:endParaRPr lang="en-US" sz="800" b="0" i="0" u="none" strike="noStrike" kern="1200" cap="none" spc="0" baseline="0">
              <a:solidFill>
                <a:srgbClr val="000000"/>
              </a:solidFill>
              <a:uFillTx/>
              <a:latin typeface="Poppins SemiBold" pitchFamily="2"/>
              <a:cs typeface="Poppins SemiBold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216FC-54AB-2446-BD43-8DB8F4D90F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Complete Rancher Stack</a:t>
            </a:r>
          </a:p>
        </p:txBody>
      </p:sp>
      <p:sp>
        <p:nvSpPr>
          <p:cNvPr id="4" name="Round Same Side Corner Rectangle 16">
            <a:extLst>
              <a:ext uri="{FF2B5EF4-FFF2-40B4-BE49-F238E27FC236}">
                <a16:creationId xmlns:a16="http://schemas.microsoft.com/office/drawing/2014/main" id="{2A88A714-685C-2B4F-8C77-60AD4BC5ED64}"/>
              </a:ext>
            </a:extLst>
          </p:cNvPr>
          <p:cNvSpPr/>
          <p:nvPr/>
        </p:nvSpPr>
        <p:spPr>
          <a:xfrm rot="5400013">
            <a:off x="7074228" y="594982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5" name="Round Same Side Corner Rectangle 16">
            <a:extLst>
              <a:ext uri="{FF2B5EF4-FFF2-40B4-BE49-F238E27FC236}">
                <a16:creationId xmlns:a16="http://schemas.microsoft.com/office/drawing/2014/main" id="{B187925A-60CB-8045-9FDC-4AC186D83155}"/>
              </a:ext>
            </a:extLst>
          </p:cNvPr>
          <p:cNvSpPr/>
          <p:nvPr/>
        </p:nvSpPr>
        <p:spPr>
          <a:xfrm rot="5400013">
            <a:off x="7089603" y="-187976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" name="Round Same Side Corner Rectangle 16">
            <a:extLst>
              <a:ext uri="{FF2B5EF4-FFF2-40B4-BE49-F238E27FC236}">
                <a16:creationId xmlns:a16="http://schemas.microsoft.com/office/drawing/2014/main" id="{F249F225-7437-6342-9F08-23294121DB13}"/>
              </a:ext>
            </a:extLst>
          </p:cNvPr>
          <p:cNvSpPr/>
          <p:nvPr/>
        </p:nvSpPr>
        <p:spPr>
          <a:xfrm rot="5400013">
            <a:off x="7085324" y="-1033277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7" name="Round Same Side Corner Rectangle 16">
            <a:extLst>
              <a:ext uri="{FF2B5EF4-FFF2-40B4-BE49-F238E27FC236}">
                <a16:creationId xmlns:a16="http://schemas.microsoft.com/office/drawing/2014/main" id="{B9A506A9-9E01-4346-99BD-3E4A37312F14}"/>
              </a:ext>
            </a:extLst>
          </p:cNvPr>
          <p:cNvSpPr/>
          <p:nvPr/>
        </p:nvSpPr>
        <p:spPr>
          <a:xfrm rot="5400013">
            <a:off x="7085324" y="-633355"/>
            <a:ext cx="339781" cy="733635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8" name="Round Same Side Corner Rectangle 16">
            <a:extLst>
              <a:ext uri="{FF2B5EF4-FFF2-40B4-BE49-F238E27FC236}">
                <a16:creationId xmlns:a16="http://schemas.microsoft.com/office/drawing/2014/main" id="{A859010E-D91D-DB4E-8D4C-87AA807DAFDD}"/>
              </a:ext>
            </a:extLst>
          </p:cNvPr>
          <p:cNvSpPr/>
          <p:nvPr/>
        </p:nvSpPr>
        <p:spPr>
          <a:xfrm rot="5400013">
            <a:off x="7096348" y="183694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9" name="Round Same Side Corner Rectangle 16">
            <a:extLst>
              <a:ext uri="{FF2B5EF4-FFF2-40B4-BE49-F238E27FC236}">
                <a16:creationId xmlns:a16="http://schemas.microsoft.com/office/drawing/2014/main" id="{EEA63758-16E0-9C4E-ACCA-3B568AC13CBA}"/>
              </a:ext>
            </a:extLst>
          </p:cNvPr>
          <p:cNvSpPr/>
          <p:nvPr/>
        </p:nvSpPr>
        <p:spPr>
          <a:xfrm rot="5400013">
            <a:off x="7074228" y="997949"/>
            <a:ext cx="339781" cy="7314239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0" name="Round Same Side Corner Rectangle 16">
            <a:extLst>
              <a:ext uri="{FF2B5EF4-FFF2-40B4-BE49-F238E27FC236}">
                <a16:creationId xmlns:a16="http://schemas.microsoft.com/office/drawing/2014/main" id="{CBAC436A-7B82-834C-8F2A-96102F9EC003}"/>
              </a:ext>
            </a:extLst>
          </p:cNvPr>
          <p:cNvSpPr/>
          <p:nvPr/>
        </p:nvSpPr>
        <p:spPr>
          <a:xfrm rot="5400013">
            <a:off x="7051533" y="1377690"/>
            <a:ext cx="339781" cy="7352754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1" name="Round Same Side Corner Rectangle 16">
            <a:extLst>
              <a:ext uri="{FF2B5EF4-FFF2-40B4-BE49-F238E27FC236}">
                <a16:creationId xmlns:a16="http://schemas.microsoft.com/office/drawing/2014/main" id="{2AD6397D-E8DB-864E-B9A9-AE4AE34D6DDD}"/>
              </a:ext>
            </a:extLst>
          </p:cNvPr>
          <p:cNvSpPr/>
          <p:nvPr/>
        </p:nvSpPr>
        <p:spPr>
          <a:xfrm rot="5400013">
            <a:off x="7067361" y="1794629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12" name="Round Same Side Corner Rectangle 16">
            <a:extLst>
              <a:ext uri="{FF2B5EF4-FFF2-40B4-BE49-F238E27FC236}">
                <a16:creationId xmlns:a16="http://schemas.microsoft.com/office/drawing/2014/main" id="{468A5552-F273-1540-8B3E-073B2BE2960E}"/>
              </a:ext>
            </a:extLst>
          </p:cNvPr>
          <p:cNvSpPr/>
          <p:nvPr/>
        </p:nvSpPr>
        <p:spPr>
          <a:xfrm rot="5400013">
            <a:off x="7056251" y="2196151"/>
            <a:ext cx="339781" cy="7336368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757D31-BF5A-1443-8C51-39DA611E9EAF}"/>
              </a:ext>
            </a:extLst>
          </p:cNvPr>
          <p:cNvGrpSpPr/>
          <p:nvPr/>
        </p:nvGrpSpPr>
        <p:grpSpPr>
          <a:xfrm>
            <a:off x="1264359" y="2039478"/>
            <a:ext cx="9663314" cy="341291"/>
            <a:chOff x="1264359" y="2039478"/>
            <a:chExt cx="9663314" cy="341291"/>
          </a:xfrm>
        </p:grpSpPr>
        <p:sp>
          <p:nvSpPr>
            <p:cNvPr id="14" name="Round Same Side Corner Rectangle 16">
              <a:extLst>
                <a:ext uri="{FF2B5EF4-FFF2-40B4-BE49-F238E27FC236}">
                  <a16:creationId xmlns:a16="http://schemas.microsoft.com/office/drawing/2014/main" id="{58F1F5BF-A25A-A348-9DFD-EAF07B12CB9C}"/>
                </a:ext>
              </a:extLst>
            </p:cNvPr>
            <p:cNvSpPr/>
            <p:nvPr/>
          </p:nvSpPr>
          <p:spPr>
            <a:xfrm rot="5400013">
              <a:off x="7089603" y="-1458811"/>
              <a:ext cx="339781" cy="7336359"/>
            </a:xfrm>
            <a:prstGeom prst="rect">
              <a:avLst/>
            </a:prstGeom>
            <a:solidFill>
              <a:srgbClr val="F2F2F2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15" name="Group 108">
              <a:extLst>
                <a:ext uri="{FF2B5EF4-FFF2-40B4-BE49-F238E27FC236}">
                  <a16:creationId xmlns:a16="http://schemas.microsoft.com/office/drawing/2014/main" id="{2FBCC66F-DCD3-E244-81D5-EA9A9C7CEB76}"/>
                </a:ext>
              </a:extLst>
            </p:cNvPr>
            <p:cNvGrpSpPr/>
            <p:nvPr/>
          </p:nvGrpSpPr>
          <p:grpSpPr>
            <a:xfrm>
              <a:off x="1264359" y="2039817"/>
              <a:ext cx="2532275" cy="340952"/>
              <a:chOff x="1264359" y="2039817"/>
              <a:chExt cx="2532275" cy="340952"/>
            </a:xfrm>
          </p:grpSpPr>
          <p:sp>
            <p:nvSpPr>
              <p:cNvPr id="16" name="Round Same Side Corner Rectangle 16">
                <a:extLst>
                  <a:ext uri="{FF2B5EF4-FFF2-40B4-BE49-F238E27FC236}">
                    <a16:creationId xmlns:a16="http://schemas.microsoft.com/office/drawing/2014/main" id="{BF96A940-1241-E44E-8367-527C98015C8C}"/>
                  </a:ext>
                </a:extLst>
              </p:cNvPr>
              <p:cNvSpPr/>
              <p:nvPr/>
            </p:nvSpPr>
            <p:spPr>
              <a:xfrm rot="5400013">
                <a:off x="2360021" y="944155"/>
                <a:ext cx="340952" cy="2532275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17" name="TextBox 110">
                <a:extLst>
                  <a:ext uri="{FF2B5EF4-FFF2-40B4-BE49-F238E27FC236}">
                    <a16:creationId xmlns:a16="http://schemas.microsoft.com/office/drawing/2014/main" id="{3FD663C9-89CC-894B-8542-C4D2C24675A1}"/>
                  </a:ext>
                </a:extLst>
              </p:cNvPr>
              <p:cNvSpPr txBox="1"/>
              <p:nvPr/>
            </p:nvSpPr>
            <p:spPr>
              <a:xfrm>
                <a:off x="1264359" y="2085078"/>
                <a:ext cx="2532275" cy="24597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App Management &amp; CI/CD</a:t>
                </a:r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EE6B303-AEE3-AE45-8BE3-ABE4F65DC62F}"/>
              </a:ext>
            </a:extLst>
          </p:cNvPr>
          <p:cNvGrpSpPr/>
          <p:nvPr/>
        </p:nvGrpSpPr>
        <p:grpSpPr>
          <a:xfrm>
            <a:off x="1264359" y="2462425"/>
            <a:ext cx="2532275" cy="340952"/>
            <a:chOff x="1264359" y="2462425"/>
            <a:chExt cx="2532275" cy="340952"/>
          </a:xfrm>
        </p:grpSpPr>
        <p:sp>
          <p:nvSpPr>
            <p:cNvPr id="19" name="Round Same Side Corner Rectangle 16">
              <a:extLst>
                <a:ext uri="{FF2B5EF4-FFF2-40B4-BE49-F238E27FC236}">
                  <a16:creationId xmlns:a16="http://schemas.microsoft.com/office/drawing/2014/main" id="{287069C1-3C04-D446-AE47-900A92BB292C}"/>
                </a:ext>
              </a:extLst>
            </p:cNvPr>
            <p:cNvSpPr/>
            <p:nvPr/>
          </p:nvSpPr>
          <p:spPr>
            <a:xfrm rot="5400013">
              <a:off x="2360021" y="1366763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0" name="TextBox 106">
              <a:extLst>
                <a:ext uri="{FF2B5EF4-FFF2-40B4-BE49-F238E27FC236}">
                  <a16:creationId xmlns:a16="http://schemas.microsoft.com/office/drawing/2014/main" id="{E79742DF-49CD-CF49-960A-57806D9F7068}"/>
                </a:ext>
              </a:extLst>
            </p:cNvPr>
            <p:cNvSpPr txBox="1"/>
            <p:nvPr/>
          </p:nvSpPr>
          <p:spPr>
            <a:xfrm>
              <a:off x="1264359" y="250621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Monitoring &amp; Logging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62FB915-1E30-7544-91C8-7E9FB0C81307}"/>
              </a:ext>
            </a:extLst>
          </p:cNvPr>
          <p:cNvGrpSpPr/>
          <p:nvPr/>
        </p:nvGrpSpPr>
        <p:grpSpPr>
          <a:xfrm>
            <a:off x="1264359" y="2863527"/>
            <a:ext cx="2532275" cy="340952"/>
            <a:chOff x="1264359" y="2863527"/>
            <a:chExt cx="2532275" cy="340952"/>
          </a:xfrm>
        </p:grpSpPr>
        <p:sp>
          <p:nvSpPr>
            <p:cNvPr id="22" name="Round Same Side Corner Rectangle 16">
              <a:extLst>
                <a:ext uri="{FF2B5EF4-FFF2-40B4-BE49-F238E27FC236}">
                  <a16:creationId xmlns:a16="http://schemas.microsoft.com/office/drawing/2014/main" id="{C5516A67-72FB-C149-BB5D-D52308AFD503}"/>
                </a:ext>
              </a:extLst>
            </p:cNvPr>
            <p:cNvSpPr/>
            <p:nvPr/>
          </p:nvSpPr>
          <p:spPr>
            <a:xfrm rot="5400013">
              <a:off x="2360021" y="17678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23" name="TextBox 104">
              <a:extLst>
                <a:ext uri="{FF2B5EF4-FFF2-40B4-BE49-F238E27FC236}">
                  <a16:creationId xmlns:a16="http://schemas.microsoft.com/office/drawing/2014/main" id="{92DEB69B-5FED-9B4A-811C-B20CE9599C91}"/>
                </a:ext>
              </a:extLst>
            </p:cNvPr>
            <p:cNvSpPr txBox="1"/>
            <p:nvPr/>
          </p:nvSpPr>
          <p:spPr>
            <a:xfrm>
              <a:off x="1264359" y="2910882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Registry &amp; Image Scanning</a:t>
              </a:r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3BB6A95-5208-1C40-9AC6-4203EC23D47A}"/>
              </a:ext>
            </a:extLst>
          </p:cNvPr>
          <p:cNvGrpSpPr/>
          <p:nvPr/>
        </p:nvGrpSpPr>
        <p:grpSpPr>
          <a:xfrm>
            <a:off x="1264350" y="3265121"/>
            <a:ext cx="2539188" cy="345807"/>
            <a:chOff x="1264350" y="3265121"/>
            <a:chExt cx="2539188" cy="345807"/>
          </a:xfrm>
        </p:grpSpPr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id="{5848C7ED-98B0-2243-8171-5E57178C6824}"/>
                </a:ext>
              </a:extLst>
            </p:cNvPr>
            <p:cNvSpPr/>
            <p:nvPr/>
          </p:nvSpPr>
          <p:spPr>
            <a:xfrm rot="5400013">
              <a:off x="2664274" y="2478614"/>
              <a:ext cx="339781" cy="1924848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grpSp>
          <p:nvGrpSpPr>
            <p:cNvPr id="26" name="Group 100">
              <a:extLst>
                <a:ext uri="{FF2B5EF4-FFF2-40B4-BE49-F238E27FC236}">
                  <a16:creationId xmlns:a16="http://schemas.microsoft.com/office/drawing/2014/main" id="{378F8732-535F-9040-A41B-6A289DE2C833}"/>
                </a:ext>
              </a:extLst>
            </p:cNvPr>
            <p:cNvGrpSpPr/>
            <p:nvPr/>
          </p:nvGrpSpPr>
          <p:grpSpPr>
            <a:xfrm>
              <a:off x="1264350" y="3265121"/>
              <a:ext cx="2539188" cy="340952"/>
              <a:chOff x="1264350" y="3265121"/>
              <a:chExt cx="2539188" cy="340952"/>
            </a:xfrm>
          </p:grpSpPr>
          <p:sp>
            <p:nvSpPr>
              <p:cNvPr id="27" name="Round Same Side Corner Rectangle 16">
                <a:extLst>
                  <a:ext uri="{FF2B5EF4-FFF2-40B4-BE49-F238E27FC236}">
                    <a16:creationId xmlns:a16="http://schemas.microsoft.com/office/drawing/2014/main" id="{C4C6780B-C554-FF4C-B26F-59CC5DBD8418}"/>
                  </a:ext>
                </a:extLst>
              </p:cNvPr>
              <p:cNvSpPr/>
              <p:nvPr/>
            </p:nvSpPr>
            <p:spPr>
              <a:xfrm rot="5400013">
                <a:off x="1426071" y="3103400"/>
                <a:ext cx="340952" cy="664393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</a:endParaRPr>
              </a:p>
            </p:txBody>
          </p:sp>
          <p:sp>
            <p:nvSpPr>
              <p:cNvPr id="28" name="TextBox 102">
                <a:extLst>
                  <a:ext uri="{FF2B5EF4-FFF2-40B4-BE49-F238E27FC236}">
                    <a16:creationId xmlns:a16="http://schemas.microsoft.com/office/drawing/2014/main" id="{C04699E5-7767-3B46-B338-31970DF36103}"/>
                  </a:ext>
                </a:extLst>
              </p:cNvPr>
              <p:cNvSpPr txBox="1"/>
              <p:nvPr/>
            </p:nvSpPr>
            <p:spPr>
              <a:xfrm>
                <a:off x="1264350" y="3310365"/>
                <a:ext cx="2539188" cy="276999"/>
              </a:xfrm>
              <a:prstGeom prst="rect">
                <a:avLst/>
              </a:prstGeom>
              <a:solidFill>
                <a:srgbClr val="2353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FFFFFF"/>
                    </a:solidFill>
                    <a:uFillTx/>
                    <a:latin typeface="Poppins Medium"/>
                    <a:cs typeface="Poppins Light" pitchFamily="2"/>
                  </a:rPr>
                  <a:t>Container Security &amp; Secrets</a:t>
                </a:r>
              </a:p>
            </p:txBody>
          </p:sp>
        </p:grp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A4B488DA-F55B-CA46-8FBB-7C51C9E04EF2}"/>
              </a:ext>
            </a:extLst>
          </p:cNvPr>
          <p:cNvGrpSpPr/>
          <p:nvPr/>
        </p:nvGrpSpPr>
        <p:grpSpPr>
          <a:xfrm>
            <a:off x="1264350" y="3672204"/>
            <a:ext cx="2532275" cy="340952"/>
            <a:chOff x="1264350" y="3672204"/>
            <a:chExt cx="2532275" cy="340952"/>
          </a:xfrm>
        </p:grpSpPr>
        <p:sp>
          <p:nvSpPr>
            <p:cNvPr id="30" name="Round Same Side Corner Rectangle 16">
              <a:extLst>
                <a:ext uri="{FF2B5EF4-FFF2-40B4-BE49-F238E27FC236}">
                  <a16:creationId xmlns:a16="http://schemas.microsoft.com/office/drawing/2014/main" id="{7A687B90-F52B-8A45-9C21-CA76D34E9240}"/>
                </a:ext>
              </a:extLst>
            </p:cNvPr>
            <p:cNvSpPr/>
            <p:nvPr/>
          </p:nvSpPr>
          <p:spPr>
            <a:xfrm rot="5400013">
              <a:off x="2360012" y="2576542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1" name="TextBox 98">
              <a:extLst>
                <a:ext uri="{FF2B5EF4-FFF2-40B4-BE49-F238E27FC236}">
                  <a16:creationId xmlns:a16="http://schemas.microsoft.com/office/drawing/2014/main" id="{FC13B7F5-9368-D948-944F-FC2589B14ACE}"/>
                </a:ext>
              </a:extLst>
            </p:cNvPr>
            <p:cNvSpPr txBox="1"/>
            <p:nvPr/>
          </p:nvSpPr>
          <p:spPr>
            <a:xfrm>
              <a:off x="1264350" y="3710434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Networking &amp; Service Mesh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71E6A3F9-A2A1-A449-8271-232BC9D91676}"/>
              </a:ext>
            </a:extLst>
          </p:cNvPr>
          <p:cNvGrpSpPr/>
          <p:nvPr/>
        </p:nvGrpSpPr>
        <p:grpSpPr>
          <a:xfrm>
            <a:off x="1264350" y="4077457"/>
            <a:ext cx="2532284" cy="340952"/>
            <a:chOff x="1264350" y="4077457"/>
            <a:chExt cx="2532284" cy="340952"/>
          </a:xfrm>
        </p:grpSpPr>
        <p:sp>
          <p:nvSpPr>
            <p:cNvPr id="33" name="Round Same Side Corner Rectangle 16">
              <a:extLst>
                <a:ext uri="{FF2B5EF4-FFF2-40B4-BE49-F238E27FC236}">
                  <a16:creationId xmlns:a16="http://schemas.microsoft.com/office/drawing/2014/main" id="{E85C08CE-9BE1-C94C-9582-CD8C9DDEB075}"/>
                </a:ext>
              </a:extLst>
            </p:cNvPr>
            <p:cNvSpPr/>
            <p:nvPr/>
          </p:nvSpPr>
          <p:spPr>
            <a:xfrm rot="5400013">
              <a:off x="2360021" y="298179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4" name="TextBox 96">
              <a:extLst>
                <a:ext uri="{FF2B5EF4-FFF2-40B4-BE49-F238E27FC236}">
                  <a16:creationId xmlns:a16="http://schemas.microsoft.com/office/drawing/2014/main" id="{B9679F42-97B0-8540-97BC-5DE5C5C249EE}"/>
                </a:ext>
              </a:extLst>
            </p:cNvPr>
            <p:cNvSpPr txBox="1"/>
            <p:nvPr/>
          </p:nvSpPr>
          <p:spPr>
            <a:xfrm>
              <a:off x="1264350" y="4125891"/>
              <a:ext cx="2532275" cy="245973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Platforms &amp; Orchestration</a:t>
              </a: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EE4F5FAE-9DB2-8D45-AAFF-38A8103990A2}"/>
              </a:ext>
            </a:extLst>
          </p:cNvPr>
          <p:cNvGrpSpPr/>
          <p:nvPr/>
        </p:nvGrpSpPr>
        <p:grpSpPr>
          <a:xfrm>
            <a:off x="1264340" y="4482902"/>
            <a:ext cx="2532276" cy="340952"/>
            <a:chOff x="1264340" y="4482902"/>
            <a:chExt cx="2532276" cy="340952"/>
          </a:xfrm>
        </p:grpSpPr>
        <p:sp>
          <p:nvSpPr>
            <p:cNvPr id="36" name="Round Same Side Corner Rectangle 16">
              <a:extLst>
                <a:ext uri="{FF2B5EF4-FFF2-40B4-BE49-F238E27FC236}">
                  <a16:creationId xmlns:a16="http://schemas.microsoft.com/office/drawing/2014/main" id="{E26A6C96-8247-2A45-BA6C-038093D938A9}"/>
                </a:ext>
              </a:extLst>
            </p:cNvPr>
            <p:cNvSpPr/>
            <p:nvPr/>
          </p:nvSpPr>
          <p:spPr>
            <a:xfrm rot="5400013">
              <a:off x="2360003" y="3387240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52E98445-FFD4-E14A-B677-207280F90A52}"/>
                </a:ext>
              </a:extLst>
            </p:cNvPr>
            <p:cNvSpPr txBox="1"/>
            <p:nvPr/>
          </p:nvSpPr>
          <p:spPr>
            <a:xfrm>
              <a:off x="1264340" y="453587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Persistent Storage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E4C2C94-6035-884B-A82C-6B63A329CECF}"/>
              </a:ext>
            </a:extLst>
          </p:cNvPr>
          <p:cNvGrpSpPr/>
          <p:nvPr/>
        </p:nvGrpSpPr>
        <p:grpSpPr>
          <a:xfrm>
            <a:off x="1264340" y="4888319"/>
            <a:ext cx="2532276" cy="340952"/>
            <a:chOff x="1264340" y="4888319"/>
            <a:chExt cx="2532276" cy="340952"/>
          </a:xfrm>
        </p:grpSpPr>
        <p:sp>
          <p:nvSpPr>
            <p:cNvPr id="39" name="Round Same Side Corner Rectangle 16">
              <a:extLst>
                <a:ext uri="{FF2B5EF4-FFF2-40B4-BE49-F238E27FC236}">
                  <a16:creationId xmlns:a16="http://schemas.microsoft.com/office/drawing/2014/main" id="{CF8913BC-BD3B-F84C-B943-C2806128BFA6}"/>
                </a:ext>
              </a:extLst>
            </p:cNvPr>
            <p:cNvSpPr/>
            <p:nvPr/>
          </p:nvSpPr>
          <p:spPr>
            <a:xfrm rot="5400013">
              <a:off x="2360003" y="3792657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0" name="TextBox 92">
              <a:extLst>
                <a:ext uri="{FF2B5EF4-FFF2-40B4-BE49-F238E27FC236}">
                  <a16:creationId xmlns:a16="http://schemas.microsoft.com/office/drawing/2014/main" id="{800220E4-EFF2-B741-90FA-9B5733049E2E}"/>
                </a:ext>
              </a:extLst>
            </p:cNvPr>
            <p:cNvSpPr txBox="1"/>
            <p:nvPr/>
          </p:nvSpPr>
          <p:spPr>
            <a:xfrm>
              <a:off x="1264340" y="493581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Container Engine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DAE26B-9D7A-9E4E-B065-0C65FD602933}"/>
              </a:ext>
            </a:extLst>
          </p:cNvPr>
          <p:cNvGrpSpPr/>
          <p:nvPr/>
        </p:nvGrpSpPr>
        <p:grpSpPr>
          <a:xfrm>
            <a:off x="1264340" y="5287327"/>
            <a:ext cx="2532276" cy="340952"/>
            <a:chOff x="1264340" y="5287327"/>
            <a:chExt cx="2532276" cy="340952"/>
          </a:xfrm>
        </p:grpSpPr>
        <p:sp>
          <p:nvSpPr>
            <p:cNvPr id="42" name="Round Same Side Corner Rectangle 16">
              <a:extLst>
                <a:ext uri="{FF2B5EF4-FFF2-40B4-BE49-F238E27FC236}">
                  <a16:creationId xmlns:a16="http://schemas.microsoft.com/office/drawing/2014/main" id="{304454BD-2550-4744-B3C1-AE164DF523AF}"/>
                </a:ext>
              </a:extLst>
            </p:cNvPr>
            <p:cNvSpPr/>
            <p:nvPr/>
          </p:nvSpPr>
          <p:spPr>
            <a:xfrm rot="5400013">
              <a:off x="2360003" y="4191665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5ACEE68F-5E53-BB4C-8EE0-258191DF7A17}"/>
                </a:ext>
              </a:extLst>
            </p:cNvPr>
            <p:cNvSpPr txBox="1"/>
            <p:nvPr/>
          </p:nvSpPr>
          <p:spPr>
            <a:xfrm>
              <a:off x="1264340" y="5336987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Operating Systems</a:t>
              </a: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4F005631-57CC-184C-B82E-C51D88397BAB}"/>
              </a:ext>
            </a:extLst>
          </p:cNvPr>
          <p:cNvGrpSpPr/>
          <p:nvPr/>
        </p:nvGrpSpPr>
        <p:grpSpPr>
          <a:xfrm>
            <a:off x="1264331" y="5691053"/>
            <a:ext cx="2532285" cy="340952"/>
            <a:chOff x="1264331" y="5691053"/>
            <a:chExt cx="2532285" cy="340952"/>
          </a:xfrm>
        </p:grpSpPr>
        <p:sp>
          <p:nvSpPr>
            <p:cNvPr id="45" name="Round Same Side Corner Rectangle 16">
              <a:extLst>
                <a:ext uri="{FF2B5EF4-FFF2-40B4-BE49-F238E27FC236}">
                  <a16:creationId xmlns:a16="http://schemas.microsoft.com/office/drawing/2014/main" id="{7021C438-62AC-674A-A8D6-F7B4F2F18F23}"/>
                </a:ext>
              </a:extLst>
            </p:cNvPr>
            <p:cNvSpPr/>
            <p:nvPr/>
          </p:nvSpPr>
          <p:spPr>
            <a:xfrm rot="5400013">
              <a:off x="2360003" y="4595391"/>
              <a:ext cx="340952" cy="2532275"/>
            </a:xfrm>
            <a:prstGeom prst="rect">
              <a:avLst/>
            </a:prstGeom>
            <a:solidFill>
              <a:srgbClr val="2353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</a:endParaRP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084C6F6F-7FEE-414E-BCFC-76694310E001}"/>
                </a:ext>
              </a:extLst>
            </p:cNvPr>
            <p:cNvSpPr txBox="1"/>
            <p:nvPr/>
          </p:nvSpPr>
          <p:spPr>
            <a:xfrm>
              <a:off x="1264331" y="5740722"/>
              <a:ext cx="2532275" cy="276999"/>
            </a:xfrm>
            <a:prstGeom prst="rect">
              <a:avLst/>
            </a:prstGeom>
            <a:solidFill>
              <a:srgbClr val="2353FF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Poppins Medium"/>
                  <a:cs typeface="Poppins Light" pitchFamily="2"/>
                </a:rPr>
                <a:t>Infrastructure Drivers</a:t>
              </a:r>
            </a:p>
          </p:txBody>
        </p:sp>
      </p:grpSp>
      <p:pic>
        <p:nvPicPr>
          <p:cNvPr id="47" name="Graphic 23">
            <a:extLst>
              <a:ext uri="{FF2B5EF4-FFF2-40B4-BE49-F238E27FC236}">
                <a16:creationId xmlns:a16="http://schemas.microsoft.com/office/drawing/2014/main" id="{9CE062DA-29CE-F349-BD08-5C410FEC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8" y="2090821"/>
            <a:ext cx="270653" cy="270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24">
            <a:extLst>
              <a:ext uri="{FF2B5EF4-FFF2-40B4-BE49-F238E27FC236}">
                <a16:creationId xmlns:a16="http://schemas.microsoft.com/office/drawing/2014/main" id="{2A74F27C-016F-4047-A5BD-1AC4BA37A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943" y="2458391"/>
            <a:ext cx="746644" cy="373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74F45F-53AC-A94F-B7C1-19585D6B9A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378" y="2499814"/>
            <a:ext cx="844658" cy="293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26">
            <a:extLst>
              <a:ext uri="{FF2B5EF4-FFF2-40B4-BE49-F238E27FC236}">
                <a16:creationId xmlns:a16="http://schemas.microsoft.com/office/drawing/2014/main" id="{51D6EE6B-3412-D94C-BB28-53876A05C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902" y="3677332"/>
            <a:ext cx="614833" cy="307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Graphic 27">
            <a:extLst>
              <a:ext uri="{FF2B5EF4-FFF2-40B4-BE49-F238E27FC236}">
                <a16:creationId xmlns:a16="http://schemas.microsoft.com/office/drawing/2014/main" id="{A5DA7EDB-821D-EF4A-8B2E-4CA6511E6EA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93" y="4929978"/>
            <a:ext cx="896304" cy="211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Graphic 28">
            <a:extLst>
              <a:ext uri="{FF2B5EF4-FFF2-40B4-BE49-F238E27FC236}">
                <a16:creationId xmlns:a16="http://schemas.microsoft.com/office/drawing/2014/main" id="{30B481C6-F631-3D4B-A03B-D936DF6972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4659" y="3746232"/>
            <a:ext cx="619826" cy="189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3" name="Picture 2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281DC51A-93D3-3447-B5D0-5AF533A3D5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101" y="3735205"/>
            <a:ext cx="395194" cy="221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30">
            <a:extLst>
              <a:ext uri="{FF2B5EF4-FFF2-40B4-BE49-F238E27FC236}">
                <a16:creationId xmlns:a16="http://schemas.microsoft.com/office/drawing/2014/main" id="{E57A753E-49E8-674D-9AAC-83365BF149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5361" y="4834396"/>
            <a:ext cx="805979" cy="402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" name="Graphic 31">
            <a:extLst>
              <a:ext uri="{FF2B5EF4-FFF2-40B4-BE49-F238E27FC236}">
                <a16:creationId xmlns:a16="http://schemas.microsoft.com/office/drawing/2014/main" id="{AA7315E1-326E-F44F-9D77-257D7B0FD1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8310" y="3738826"/>
            <a:ext cx="844658" cy="2103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2">
            <a:extLst>
              <a:ext uri="{FF2B5EF4-FFF2-40B4-BE49-F238E27FC236}">
                <a16:creationId xmlns:a16="http://schemas.microsoft.com/office/drawing/2014/main" id="{403CEB97-00EC-FA48-AA7A-B3A311E50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6004" y="2471010"/>
            <a:ext cx="681904" cy="3409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3">
            <a:extLst>
              <a:ext uri="{FF2B5EF4-FFF2-40B4-BE49-F238E27FC236}">
                <a16:creationId xmlns:a16="http://schemas.microsoft.com/office/drawing/2014/main" id="{3AB94E2E-F33A-594E-8E93-8B9313BED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8290" y="2537871"/>
            <a:ext cx="637172" cy="18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" name="Graphic 34">
            <a:extLst>
              <a:ext uri="{FF2B5EF4-FFF2-40B4-BE49-F238E27FC236}">
                <a16:creationId xmlns:a16="http://schemas.microsoft.com/office/drawing/2014/main" id="{9DBE7093-94AF-7C44-A63B-627A7D3B07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1377" y="2041937"/>
            <a:ext cx="694861" cy="3474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35">
            <a:extLst>
              <a:ext uri="{FF2B5EF4-FFF2-40B4-BE49-F238E27FC236}">
                <a16:creationId xmlns:a16="http://schemas.microsoft.com/office/drawing/2014/main" id="{4F3B06EC-E862-124D-8A51-C196A8074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709" y="2509378"/>
            <a:ext cx="680734" cy="242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0" name="Rectangle 36">
            <a:extLst>
              <a:ext uri="{FF2B5EF4-FFF2-40B4-BE49-F238E27FC236}">
                <a16:creationId xmlns:a16="http://schemas.microsoft.com/office/drawing/2014/main" id="{F9A48785-82AF-724E-AFBA-BEB6D8027AE5}"/>
              </a:ext>
            </a:extLst>
          </p:cNvPr>
          <p:cNvSpPr/>
          <p:nvPr/>
        </p:nvSpPr>
        <p:spPr>
          <a:xfrm>
            <a:off x="4019912" y="1491605"/>
            <a:ext cx="2922330" cy="4637736"/>
          </a:xfrm>
          <a:prstGeom prst="rect">
            <a:avLst/>
          </a:prstGeom>
          <a:noFill/>
          <a:ln w="12701" cap="rnd">
            <a:solidFill>
              <a:srgbClr val="F25354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85706A7-DA2A-244D-BBEC-BF1BAD66CD0C}"/>
              </a:ext>
            </a:extLst>
          </p:cNvPr>
          <p:cNvSpPr/>
          <p:nvPr/>
        </p:nvSpPr>
        <p:spPr>
          <a:xfrm>
            <a:off x="4019912" y="1268409"/>
            <a:ext cx="2922330" cy="291236"/>
          </a:xfrm>
          <a:prstGeom prst="rect">
            <a:avLst/>
          </a:prstGeom>
          <a:solidFill>
            <a:srgbClr val="EC252F"/>
          </a:solidFill>
          <a:ln w="12701" cap="flat">
            <a:solidFill>
              <a:srgbClr val="F2535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Rancher SLA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203E8A50-0E43-724C-921F-80A7B536F427}"/>
              </a:ext>
            </a:extLst>
          </p:cNvPr>
          <p:cNvSpPr/>
          <p:nvPr/>
        </p:nvSpPr>
        <p:spPr>
          <a:xfrm>
            <a:off x="7109322" y="1491596"/>
            <a:ext cx="3506339" cy="4637736"/>
          </a:xfrm>
          <a:prstGeom prst="rect">
            <a:avLst/>
          </a:prstGeom>
          <a:noFill/>
          <a:ln w="12701" cap="rnd">
            <a:solidFill>
              <a:srgbClr val="191F71"/>
            </a:solidFill>
            <a:custDash>
              <a:ds d="400000" sp="400000"/>
            </a:custDash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FFFFFF"/>
              </a:solidFill>
              <a:uFillTx/>
              <a:latin typeface="Poppins Medium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DC9F2F96-2019-1D47-9141-BC8612443EB0}"/>
              </a:ext>
            </a:extLst>
          </p:cNvPr>
          <p:cNvSpPr/>
          <p:nvPr/>
        </p:nvSpPr>
        <p:spPr>
          <a:xfrm>
            <a:off x="7102373" y="1269635"/>
            <a:ext cx="3516252" cy="291236"/>
          </a:xfrm>
          <a:prstGeom prst="rect">
            <a:avLst/>
          </a:prstGeom>
          <a:solidFill>
            <a:srgbClr val="191F71"/>
          </a:solidFill>
          <a:ln w="12701" cap="flat">
            <a:solidFill>
              <a:srgbClr val="191F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Poppins Medium"/>
                <a:cs typeface="Poppins Medium" pitchFamily="2"/>
              </a:rPr>
              <a:t>Certified Integrations</a:t>
            </a:r>
          </a:p>
        </p:txBody>
      </p:sp>
      <p:pic>
        <p:nvPicPr>
          <p:cNvPr id="64" name="Picture 36" descr="Image result for okta logo transparent">
            <a:extLst>
              <a:ext uri="{FF2B5EF4-FFF2-40B4-BE49-F238E27FC236}">
                <a16:creationId xmlns:a16="http://schemas.microsoft.com/office/drawing/2014/main" id="{AF38C721-7730-2F44-B590-C7C42E38FDF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8280696" y="1704377"/>
            <a:ext cx="464890" cy="1569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B8915D15-92C6-474D-B23F-16DFB200C76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843" y="1670901"/>
            <a:ext cx="600358" cy="2461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8" name="TextBox 86">
            <a:extLst>
              <a:ext uri="{FF2B5EF4-FFF2-40B4-BE49-F238E27FC236}">
                <a16:creationId xmlns:a16="http://schemas.microsoft.com/office/drawing/2014/main" id="{680A125D-FF07-AD4C-A59B-57CB45E76208}"/>
              </a:ext>
            </a:extLst>
          </p:cNvPr>
          <p:cNvSpPr txBox="1"/>
          <p:nvPr/>
        </p:nvSpPr>
        <p:spPr>
          <a:xfrm>
            <a:off x="1264326" y="1683347"/>
            <a:ext cx="2561920" cy="276999"/>
          </a:xfrm>
          <a:prstGeom prst="rect">
            <a:avLst/>
          </a:prstGeom>
          <a:solidFill>
            <a:srgbClr val="2353FF"/>
          </a:solidFill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Poppins Medium"/>
                <a:cs typeface="Poppins Light" pitchFamily="2"/>
              </a:rPr>
              <a:t>Authentication &amp; Authorization</a:t>
            </a:r>
          </a:p>
        </p:txBody>
      </p:sp>
      <p:pic>
        <p:nvPicPr>
          <p:cNvPr id="69" name="Picture 43">
            <a:extLst>
              <a:ext uri="{FF2B5EF4-FFF2-40B4-BE49-F238E27FC236}">
                <a16:creationId xmlns:a16="http://schemas.microsoft.com/office/drawing/2014/main" id="{BA1D1F90-BA0A-FA45-973A-EC16D37FF0F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909" y="5387672"/>
            <a:ext cx="643399" cy="1451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Picture 2" descr="Image result for openldap logo svg transparent">
            <a:extLst>
              <a:ext uri="{FF2B5EF4-FFF2-40B4-BE49-F238E27FC236}">
                <a16:creationId xmlns:a16="http://schemas.microsoft.com/office/drawing/2014/main" id="{9C7C58C6-92A9-0D44-A428-4D1511C688B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15054" y="1542291"/>
            <a:ext cx="1322798" cy="497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" name="Graphic 45">
            <a:extLst>
              <a:ext uri="{FF2B5EF4-FFF2-40B4-BE49-F238E27FC236}">
                <a16:creationId xmlns:a16="http://schemas.microsoft.com/office/drawing/2014/main" id="{6446BB9E-3B8B-D345-B25D-29923EA664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9605" y="5757492"/>
            <a:ext cx="725750" cy="208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" name="Graphic 46">
            <a:extLst>
              <a:ext uri="{FF2B5EF4-FFF2-40B4-BE49-F238E27FC236}">
                <a16:creationId xmlns:a16="http://schemas.microsoft.com/office/drawing/2014/main" id="{99C31EF6-A13A-4240-BC5E-479893DF50EC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8331" y="5765026"/>
            <a:ext cx="365952" cy="2182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3" name="Graphic 47">
            <a:extLst>
              <a:ext uri="{FF2B5EF4-FFF2-40B4-BE49-F238E27FC236}">
                <a16:creationId xmlns:a16="http://schemas.microsoft.com/office/drawing/2014/main" id="{54326528-6334-1546-BD19-D731505D4B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51292" y="5805507"/>
            <a:ext cx="814712" cy="131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" name="Graphic 48">
            <a:extLst>
              <a:ext uri="{FF2B5EF4-FFF2-40B4-BE49-F238E27FC236}">
                <a16:creationId xmlns:a16="http://schemas.microsoft.com/office/drawing/2014/main" id="{3532EBFC-C41F-874C-8452-798A6473A56B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66279" y="5397008"/>
            <a:ext cx="718416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5" name="Graphic 49">
            <a:extLst>
              <a:ext uri="{FF2B5EF4-FFF2-40B4-BE49-F238E27FC236}">
                <a16:creationId xmlns:a16="http://schemas.microsoft.com/office/drawing/2014/main" id="{2BF4E1E2-C861-5A44-A906-D451D29F048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37526" b="39249"/>
          <a:stretch>
            <a:fillRect/>
          </a:stretch>
        </p:blipFill>
        <p:spPr>
          <a:xfrm>
            <a:off x="9724086" y="5367217"/>
            <a:ext cx="816915" cy="1897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6" name="Graphic 50">
            <a:extLst>
              <a:ext uri="{FF2B5EF4-FFF2-40B4-BE49-F238E27FC236}">
                <a16:creationId xmlns:a16="http://schemas.microsoft.com/office/drawing/2014/main" id="{FD2BCEE9-F103-B048-A6B7-09B3AC09A774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98586" y="3706995"/>
            <a:ext cx="753310" cy="2658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ED6F9260-7875-6C47-93C2-706BFA341F44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120" y="4130893"/>
            <a:ext cx="962049" cy="260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8" name="Picture 52">
            <a:extLst>
              <a:ext uri="{FF2B5EF4-FFF2-40B4-BE49-F238E27FC236}">
                <a16:creationId xmlns:a16="http://schemas.microsoft.com/office/drawing/2014/main" id="{583D21A5-3342-DF48-9882-4BB10380BE4C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934" y="3316473"/>
            <a:ext cx="690975" cy="2490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9" name="Graphic 53">
            <a:extLst>
              <a:ext uri="{FF2B5EF4-FFF2-40B4-BE49-F238E27FC236}">
                <a16:creationId xmlns:a16="http://schemas.microsoft.com/office/drawing/2014/main" id="{1CDB6434-1D6F-4D47-B8DA-AF62E01E59B4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55155" y="4570015"/>
            <a:ext cx="874459" cy="189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0" name="Picture 54">
            <a:extLst>
              <a:ext uri="{FF2B5EF4-FFF2-40B4-BE49-F238E27FC236}">
                <a16:creationId xmlns:a16="http://schemas.microsoft.com/office/drawing/2014/main" id="{03D89E6A-741C-1C49-9A08-DFBD316334A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08" y="4520757"/>
            <a:ext cx="632499" cy="2704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1" name="Graphic 55">
            <a:extLst>
              <a:ext uri="{FF2B5EF4-FFF2-40B4-BE49-F238E27FC236}">
                <a16:creationId xmlns:a16="http://schemas.microsoft.com/office/drawing/2014/main" id="{3DAC2DD6-FF4F-B14D-913A-7EBD7174DE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86570" y="4120734"/>
            <a:ext cx="1054431" cy="253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2" name="Graphic 56">
            <a:extLst>
              <a:ext uri="{FF2B5EF4-FFF2-40B4-BE49-F238E27FC236}">
                <a16:creationId xmlns:a16="http://schemas.microsoft.com/office/drawing/2014/main" id="{09765D69-187C-C347-89A6-1A8A1CD7C5B5}"/>
              </a:ext>
            </a:extLst>
          </p:cNvPr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5774" y="3348039"/>
            <a:ext cx="768022" cy="17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3" name="Picture 57">
            <a:extLst>
              <a:ext uri="{FF2B5EF4-FFF2-40B4-BE49-F238E27FC236}">
                <a16:creationId xmlns:a16="http://schemas.microsoft.com/office/drawing/2014/main" id="{94EFDEBB-9BA2-6A45-B35A-F22A26C0D6BA}"/>
              </a:ext>
            </a:extLst>
          </p:cNvPr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087" y="2117814"/>
            <a:ext cx="968468" cy="174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4" name="Graphic 58">
            <a:extLst>
              <a:ext uri="{FF2B5EF4-FFF2-40B4-BE49-F238E27FC236}">
                <a16:creationId xmlns:a16="http://schemas.microsoft.com/office/drawing/2014/main" id="{57D31B63-7343-6143-A240-9957EB63FDFC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21464" y="1706014"/>
            <a:ext cx="962634" cy="159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5" name="Graphic 59">
            <a:extLst>
              <a:ext uri="{FF2B5EF4-FFF2-40B4-BE49-F238E27FC236}">
                <a16:creationId xmlns:a16="http://schemas.microsoft.com/office/drawing/2014/main" id="{D10279D1-E980-2348-A5ED-709D3CF07257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98586" y="5745248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6" name="Graphic 60">
            <a:extLst>
              <a:ext uri="{FF2B5EF4-FFF2-40B4-BE49-F238E27FC236}">
                <a16:creationId xmlns:a16="http://schemas.microsoft.com/office/drawing/2014/main" id="{416C21E2-E098-EE43-927D-BD23EC81CA4D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296902" y="2543431"/>
            <a:ext cx="641351" cy="190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E3DA07B4-574D-A645-837E-AC3924C50342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35774" y="2514590"/>
            <a:ext cx="1009506" cy="2203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8" name="Graphic 62">
            <a:extLst>
              <a:ext uri="{FF2B5EF4-FFF2-40B4-BE49-F238E27FC236}">
                <a16:creationId xmlns:a16="http://schemas.microsoft.com/office/drawing/2014/main" id="{69E0C96A-AFE7-0C4F-843D-FACB2EB73F54}"/>
              </a:ext>
            </a:extLst>
          </p:cNvPr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702256" y="2904582"/>
            <a:ext cx="727487" cy="299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9" name="Picture 2" descr="Image result for harbor registry logo">
            <a:extLst>
              <a:ext uri="{FF2B5EF4-FFF2-40B4-BE49-F238E27FC236}">
                <a16:creationId xmlns:a16="http://schemas.microsoft.com/office/drawing/2014/main" id="{7DCD8548-B2C7-CD48-B57E-572C2381BC71}"/>
              </a:ext>
            </a:extLst>
          </p:cNvPr>
          <p:cNvPicPr>
            <a:picLocks noChangeAspect="1"/>
          </p:cNvPicPr>
          <p:nvPr/>
        </p:nvPicPr>
        <p:blipFill>
          <a:blip r:embed="rId63"/>
          <a:srcRect/>
          <a:stretch>
            <a:fillRect/>
          </a:stretch>
        </p:blipFill>
        <p:spPr>
          <a:xfrm>
            <a:off x="8600526" y="2893207"/>
            <a:ext cx="904140" cy="3192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" name="Graphic 64">
            <a:extLst>
              <a:ext uri="{FF2B5EF4-FFF2-40B4-BE49-F238E27FC236}">
                <a16:creationId xmlns:a16="http://schemas.microsoft.com/office/drawing/2014/main" id="{8DADD929-A097-0E47-8DB3-34D8454A5A8A}"/>
              </a:ext>
            </a:extLst>
          </p:cNvPr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10563" y="2899032"/>
            <a:ext cx="429960" cy="2674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1" name="Graphic 65">
            <a:extLst>
              <a:ext uri="{FF2B5EF4-FFF2-40B4-BE49-F238E27FC236}">
                <a16:creationId xmlns:a16="http://schemas.microsoft.com/office/drawing/2014/main" id="{DE23762E-4204-D940-8750-6C9233D93C64}"/>
              </a:ext>
            </a:extLst>
          </p:cNvPr>
          <p:cNvPicPr>
            <a:picLocks noChangeAspect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207026" y="2061770"/>
            <a:ext cx="278882" cy="29204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2" name="Group 66">
            <a:extLst>
              <a:ext uri="{FF2B5EF4-FFF2-40B4-BE49-F238E27FC236}">
                <a16:creationId xmlns:a16="http://schemas.microsoft.com/office/drawing/2014/main" id="{6574A822-7A00-C04B-862C-C096FE16682D}"/>
              </a:ext>
            </a:extLst>
          </p:cNvPr>
          <p:cNvGrpSpPr/>
          <p:nvPr/>
        </p:nvGrpSpPr>
        <p:grpSpPr>
          <a:xfrm>
            <a:off x="7238509" y="4120734"/>
            <a:ext cx="621910" cy="281397"/>
            <a:chOff x="7238509" y="4120734"/>
            <a:chExt cx="621910" cy="281397"/>
          </a:xfrm>
        </p:grpSpPr>
        <p:pic>
          <p:nvPicPr>
            <p:cNvPr id="93" name="Picture 83">
              <a:extLst>
                <a:ext uri="{FF2B5EF4-FFF2-40B4-BE49-F238E27FC236}">
                  <a16:creationId xmlns:a16="http://schemas.microsoft.com/office/drawing/2014/main" id="{FD045A6E-4AEA-F642-867E-2F159ACE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509" y="4120734"/>
              <a:ext cx="281397" cy="2813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4" name="TextBox 84">
              <a:extLst>
                <a:ext uri="{FF2B5EF4-FFF2-40B4-BE49-F238E27FC236}">
                  <a16:creationId xmlns:a16="http://schemas.microsoft.com/office/drawing/2014/main" id="{5C6D8A3E-7D99-104C-82E7-82F98ADF2FF8}"/>
                </a:ext>
              </a:extLst>
            </p:cNvPr>
            <p:cNvSpPr txBox="1"/>
            <p:nvPr/>
          </p:nvSpPr>
          <p:spPr>
            <a:xfrm>
              <a:off x="7458861" y="416476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GKE</a:t>
              </a:r>
            </a:p>
          </p:txBody>
        </p:sp>
      </p:grpSp>
      <p:grpSp>
        <p:nvGrpSpPr>
          <p:cNvPr id="95" name="Group 67">
            <a:extLst>
              <a:ext uri="{FF2B5EF4-FFF2-40B4-BE49-F238E27FC236}">
                <a16:creationId xmlns:a16="http://schemas.microsoft.com/office/drawing/2014/main" id="{77A93EAA-5800-D541-978D-7EF002B861BA}"/>
              </a:ext>
            </a:extLst>
          </p:cNvPr>
          <p:cNvGrpSpPr/>
          <p:nvPr/>
        </p:nvGrpSpPr>
        <p:grpSpPr>
          <a:xfrm>
            <a:off x="7842964" y="4120734"/>
            <a:ext cx="626683" cy="272399"/>
            <a:chOff x="7842964" y="4120734"/>
            <a:chExt cx="626683" cy="272399"/>
          </a:xfrm>
        </p:grpSpPr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6B13EF68-FB08-4542-8913-F4C4ADE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964" y="4120734"/>
              <a:ext cx="273588" cy="2723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7" name="TextBox 82">
              <a:extLst>
                <a:ext uri="{FF2B5EF4-FFF2-40B4-BE49-F238E27FC236}">
                  <a16:creationId xmlns:a16="http://schemas.microsoft.com/office/drawing/2014/main" id="{AFF73E69-5B23-284B-A17E-61AC901AE855}"/>
                </a:ext>
              </a:extLst>
            </p:cNvPr>
            <p:cNvSpPr txBox="1"/>
            <p:nvPr/>
          </p:nvSpPr>
          <p:spPr>
            <a:xfrm>
              <a:off x="8068089" y="4154512"/>
              <a:ext cx="401558" cy="2154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Poppins Medium"/>
                </a:rPr>
                <a:t>AKS</a:t>
              </a:r>
              <a:endParaRPr lang="en-US" sz="700" b="0" i="0" u="none" strike="noStrike" kern="1200" cap="none" spc="0" baseline="0">
                <a:solidFill>
                  <a:srgbClr val="000000"/>
                </a:solidFill>
                <a:uFillTx/>
                <a:latin typeface="Poppins Medium"/>
              </a:endParaRPr>
            </a:p>
          </p:txBody>
        </p:sp>
      </p:grpSp>
      <p:pic>
        <p:nvPicPr>
          <p:cNvPr id="98" name="Graphic 68">
            <a:extLst>
              <a:ext uri="{FF2B5EF4-FFF2-40B4-BE49-F238E27FC236}">
                <a16:creationId xmlns:a16="http://schemas.microsoft.com/office/drawing/2014/main" id="{AC5B1951-BF99-9F45-8172-9D6E65CB67B0}"/>
              </a:ext>
            </a:extLst>
          </p:cNvPr>
          <p:cNvPicPr>
            <a:picLocks noChangeAspect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453871" y="1666567"/>
            <a:ext cx="288886" cy="232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8D8FE0-E44B-DA40-BFAE-B0DD9EF7FC0C}"/>
              </a:ext>
            </a:extLst>
          </p:cNvPr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231" y="4578181"/>
            <a:ext cx="833768" cy="173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Picture 70">
            <a:extLst>
              <a:ext uri="{FF2B5EF4-FFF2-40B4-BE49-F238E27FC236}">
                <a16:creationId xmlns:a16="http://schemas.microsoft.com/office/drawing/2014/main" id="{3C43FF47-80E8-BF44-AAE8-3DD5661C9EE9}"/>
              </a:ext>
            </a:extLst>
          </p:cNvPr>
          <p:cNvPicPr>
            <a:picLocks noChangeAspect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773" y="4613083"/>
            <a:ext cx="816129" cy="74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7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A778AFB-51C6-CA46-9950-53133E70F694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503" y="3743453"/>
            <a:ext cx="643755" cy="2041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339E7E-E6FE-2147-84F2-2F755E8ED96F}"/>
              </a:ext>
            </a:extLst>
          </p:cNvPr>
          <p:cNvPicPr>
            <a:picLocks noChangeAspect="1"/>
          </p:cNvPicPr>
          <p:nvPr/>
        </p:nvPicPr>
        <p:blipFill>
          <a:blip r:embed="rId7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87" y="3797155"/>
            <a:ext cx="489377" cy="1021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F33EC8-2B8C-3C46-A1DD-B0E9C0D8B476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103" y="3354083"/>
            <a:ext cx="718882" cy="1635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4" name="Picture 74">
            <a:extLst>
              <a:ext uri="{FF2B5EF4-FFF2-40B4-BE49-F238E27FC236}">
                <a16:creationId xmlns:a16="http://schemas.microsoft.com/office/drawing/2014/main" id="{681D7276-9EB1-074A-A8F1-A603B30EBD0B}"/>
              </a:ext>
            </a:extLst>
          </p:cNvPr>
          <p:cNvPicPr>
            <a:picLocks noChangeAspect="1"/>
          </p:cNvPicPr>
          <p:nvPr/>
        </p:nvPicPr>
        <p:blipFill>
          <a:blip r:embed="rId7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5270" y="5740155"/>
            <a:ext cx="540639" cy="2723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Picture 75">
            <a:extLst>
              <a:ext uri="{FF2B5EF4-FFF2-40B4-BE49-F238E27FC236}">
                <a16:creationId xmlns:a16="http://schemas.microsoft.com/office/drawing/2014/main" id="{698C3C37-3599-B949-BB13-D7FC9C30C14F}"/>
              </a:ext>
            </a:extLst>
          </p:cNvPr>
          <p:cNvPicPr>
            <a:picLocks noChangeAspect="1"/>
          </p:cNvPicPr>
          <p:nvPr/>
        </p:nvPicPr>
        <p:blipFill>
          <a:blip r:embed="rId7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1" y="2078961"/>
            <a:ext cx="835981" cy="258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0807C736-1D8F-F448-829F-4EF9DB5622E0}"/>
              </a:ext>
            </a:extLst>
          </p:cNvPr>
          <p:cNvPicPr>
            <a:picLocks noChangeAspect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5893" y="5401461"/>
            <a:ext cx="867509" cy="169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577560D9-EF61-8841-BABA-2E5C8C7AE99C}"/>
              </a:ext>
            </a:extLst>
          </p:cNvPr>
          <p:cNvPicPr>
            <a:picLocks noChangeAspect="1"/>
          </p:cNvPicPr>
          <p:nvPr/>
        </p:nvPicPr>
        <p:blipFill>
          <a:blip r:embed="rId7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675" y="2090821"/>
            <a:ext cx="814648" cy="2513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8" name="Group 78">
            <a:extLst>
              <a:ext uri="{FF2B5EF4-FFF2-40B4-BE49-F238E27FC236}">
                <a16:creationId xmlns:a16="http://schemas.microsoft.com/office/drawing/2014/main" id="{CA5D89D6-72DF-894A-A200-B88B3D834C81}"/>
              </a:ext>
            </a:extLst>
          </p:cNvPr>
          <p:cNvGrpSpPr/>
          <p:nvPr/>
        </p:nvGrpSpPr>
        <p:grpSpPr>
          <a:xfrm>
            <a:off x="4946154" y="4165284"/>
            <a:ext cx="1116500" cy="202841"/>
            <a:chOff x="4946154" y="4165284"/>
            <a:chExt cx="1116500" cy="202841"/>
          </a:xfrm>
        </p:grpSpPr>
        <p:pic>
          <p:nvPicPr>
            <p:cNvPr id="109" name="Picture 79" descr="Icon&#10;&#10;Description automatically generated">
              <a:extLst>
                <a:ext uri="{FF2B5EF4-FFF2-40B4-BE49-F238E27FC236}">
                  <a16:creationId xmlns:a16="http://schemas.microsoft.com/office/drawing/2014/main" id="{142503F7-89EA-B149-8A9D-0D697F2A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6154" y="4165284"/>
              <a:ext cx="503843" cy="1948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0" name="Picture 80" descr="Icon&#10;&#10;Description automatically generated">
              <a:extLst>
                <a:ext uri="{FF2B5EF4-FFF2-40B4-BE49-F238E27FC236}">
                  <a16:creationId xmlns:a16="http://schemas.microsoft.com/office/drawing/2014/main" id="{5B7A0F03-EBDE-5043-B607-D9349D405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714" y="4165284"/>
              <a:ext cx="529940" cy="202841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1" name="Picture 111" descr="Logo&#10;&#10;Description automatically generated">
            <a:extLst>
              <a:ext uri="{FF2B5EF4-FFF2-40B4-BE49-F238E27FC236}">
                <a16:creationId xmlns:a16="http://schemas.microsoft.com/office/drawing/2014/main" id="{564F9EBF-8A5A-C748-A3A9-7D78E5B269EE}"/>
              </a:ext>
            </a:extLst>
          </p:cNvPr>
          <p:cNvPicPr>
            <a:picLocks noChangeAspect="1"/>
          </p:cNvPicPr>
          <p:nvPr/>
        </p:nvPicPr>
        <p:blipFill>
          <a:blip r:embed="rId8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113" y="5757492"/>
            <a:ext cx="1093201" cy="2194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0A10B27-BF18-6645-B817-F641AE2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922" y="442194"/>
            <a:ext cx="10781434" cy="547842"/>
          </a:xfrm>
        </p:spPr>
        <p:txBody>
          <a:bodyPr/>
          <a:lstStyle/>
          <a:p>
            <a:pPr lvl="0"/>
            <a:r>
              <a:rPr lang="en-US" dirty="0"/>
              <a:t>Worried about STIGs? Concerns with ATOs?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C7F61EA-80FB-A1F2-C3BF-33DBD252D5B0}"/>
              </a:ext>
            </a:extLst>
          </p:cNvPr>
          <p:cNvSpPr txBox="1">
            <a:spLocks/>
          </p:cNvSpPr>
          <p:nvPr/>
        </p:nvSpPr>
        <p:spPr>
          <a:xfrm>
            <a:off x="11171274" y="6294733"/>
            <a:ext cx="430175" cy="278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6D8E11-A83D-46AC-BA35-C493C365AC69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7" name="Picture 2" descr="Platform One: DoD Enterprise DevSecOps Services | Office of the Chief  Software Officer, U.S Air Force">
            <a:extLst>
              <a:ext uri="{FF2B5EF4-FFF2-40B4-BE49-F238E27FC236}">
                <a16:creationId xmlns:a16="http://schemas.microsoft.com/office/drawing/2014/main" id="{0707C6AF-6D17-3548-BA95-930A986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210" y="4710654"/>
            <a:ext cx="1732292" cy="17322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6" descr="Joint Special Operations Command - Wikipedia">
            <a:extLst>
              <a:ext uri="{FF2B5EF4-FFF2-40B4-BE49-F238E27FC236}">
                <a16:creationId xmlns:a16="http://schemas.microsoft.com/office/drawing/2014/main" id="{943AD698-8DCE-64D8-7867-33C250703B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6975" y="1334814"/>
            <a:ext cx="1692762" cy="16927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8" descr="Black Pearl">
            <a:extLst>
              <a:ext uri="{FF2B5EF4-FFF2-40B4-BE49-F238E27FC236}">
                <a16:creationId xmlns:a16="http://schemas.microsoft.com/office/drawing/2014/main" id="{6CB908C2-E53A-1D07-D68B-009DD0C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33830" y="126031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9" descr="Joint Chiefs of Staff - Wikipedia">
            <a:extLst>
              <a:ext uri="{FF2B5EF4-FFF2-40B4-BE49-F238E27FC236}">
                <a16:creationId xmlns:a16="http://schemas.microsoft.com/office/drawing/2014/main" id="{8796DF74-E800-BF6A-2CD4-3E33DF635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9958" y="2824711"/>
            <a:ext cx="1368975" cy="149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4" descr="U.S. Special Operations Command (SOCOM) - Military Badges, Crests, Flags &amp;amp;  Seals - Military Clipart">
            <a:extLst>
              <a:ext uri="{FF2B5EF4-FFF2-40B4-BE49-F238E27FC236}">
                <a16:creationId xmlns:a16="http://schemas.microsoft.com/office/drawing/2014/main" id="{47C214C2-4038-FAD5-8125-466E2308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11867" y="1179892"/>
            <a:ext cx="1631725" cy="1609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0" descr="United States Navy - Wikipedia">
            <a:extLst>
              <a:ext uri="{FF2B5EF4-FFF2-40B4-BE49-F238E27FC236}">
                <a16:creationId xmlns:a16="http://schemas.microsoft.com/office/drawing/2014/main" id="{F920BA06-79A8-4E85-9AF6-75078F025D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343" y="1421548"/>
            <a:ext cx="1634572" cy="1634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2" descr="Trump unveils new Space Force logo (yes, it looks like something from &amp;#39;Star  Trek&amp;#39;) | Space">
            <a:extLst>
              <a:ext uri="{FF2B5EF4-FFF2-40B4-BE49-F238E27FC236}">
                <a16:creationId xmlns:a16="http://schemas.microsoft.com/office/drawing/2014/main" id="{66D93B45-7C7F-1B3D-D8A0-3457DA6B53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55022" y="1121692"/>
            <a:ext cx="1692762" cy="1625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24" descr="Warp Speed Logo">
            <a:extLst>
              <a:ext uri="{FF2B5EF4-FFF2-40B4-BE49-F238E27FC236}">
                <a16:creationId xmlns:a16="http://schemas.microsoft.com/office/drawing/2014/main" id="{281D5C6B-0324-2BAA-5059-AB0CB3F19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7008" y="3166697"/>
            <a:ext cx="1677530" cy="16775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AB3C9657-E423-10E6-415B-38E65B72A12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1797" y="5018314"/>
            <a:ext cx="1594933" cy="15949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2" descr="United States Intelligence Community - Wikipedia">
            <a:extLst>
              <a:ext uri="{FF2B5EF4-FFF2-40B4-BE49-F238E27FC236}">
                <a16:creationId xmlns:a16="http://schemas.microsoft.com/office/drawing/2014/main" id="{D536D85C-3385-3110-44E7-E5EAA57403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72885" y="3215050"/>
            <a:ext cx="1552378" cy="1552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BE4AA73-A93B-33BC-1F8C-5F952077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361" y="4841031"/>
            <a:ext cx="2071532" cy="17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D1AEA4C-EBDF-16EF-C210-01EB3C7F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338" y="3864273"/>
            <a:ext cx="1692762" cy="16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al of the United States Department of Homeland Security - Wikipedia">
            <a:extLst>
              <a:ext uri="{FF2B5EF4-FFF2-40B4-BE49-F238E27FC236}">
                <a16:creationId xmlns:a16="http://schemas.microsoft.com/office/drawing/2014/main" id="{9E208D64-BE8E-9C82-75B6-310D93A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88" y="1183458"/>
            <a:ext cx="1529504" cy="15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705E92B-7DBA-5B9D-DB8F-0FDCCBBC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20" y="4330168"/>
            <a:ext cx="1552378" cy="15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Federal U-2 Laboratory | Federal Labs">
            <a:extLst>
              <a:ext uri="{FF2B5EF4-FFF2-40B4-BE49-F238E27FC236}">
                <a16:creationId xmlns:a16="http://schemas.microsoft.com/office/drawing/2014/main" id="{0DF26293-A871-C158-AA6C-F2F809C63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202772" y="3047474"/>
            <a:ext cx="1529503" cy="1529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4" descr="The elephant in the room &gt; Eglin Air Force Base &gt; Display">
            <a:extLst>
              <a:ext uri="{FF2B5EF4-FFF2-40B4-BE49-F238E27FC236}">
                <a16:creationId xmlns:a16="http://schemas.microsoft.com/office/drawing/2014/main" id="{7AE57FBF-437F-8E3E-270A-BCAA3A3B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73" y="2888994"/>
            <a:ext cx="1594933" cy="15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efense Information Systems Agency - Wikipedia">
            <a:extLst>
              <a:ext uri="{FF2B5EF4-FFF2-40B4-BE49-F238E27FC236}">
                <a16:creationId xmlns:a16="http://schemas.microsoft.com/office/drawing/2014/main" id="{E2B24A62-6039-439E-A76F-8F4AB01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719" y="4795809"/>
            <a:ext cx="1816619" cy="1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9798"/>
      </p:ext>
    </p:extLst>
  </p:cSld>
  <p:clrMapOvr>
    <a:masterClrMapping/>
  </p:clrMapOvr>
</p:sld>
</file>

<file path=ppt/theme/theme1.xml><?xml version="1.0" encoding="utf-8"?>
<a:theme xmlns:a="http://schemas.openxmlformats.org/drawingml/2006/main" name="SUSE R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081D41A085144BAC44BDD41D8DA32" ma:contentTypeVersion="12" ma:contentTypeDescription="Create a new document." ma:contentTypeScope="" ma:versionID="877e4bf8c98ef629fd365900d7b1347c">
  <xsd:schema xmlns:xsd="http://www.w3.org/2001/XMLSchema" xmlns:xs="http://www.w3.org/2001/XMLSchema" xmlns:p="http://schemas.microsoft.com/office/2006/metadata/properties" xmlns:ns2="10ab4137-211f-4237-9340-d12288c2ec06" xmlns:ns3="9a92f1a7-0a4b-4dc6-a05f-fc808694430f" targetNamespace="http://schemas.microsoft.com/office/2006/metadata/properties" ma:root="true" ma:fieldsID="ff37ac5ce6eef4d22c6290674fb4a16a" ns2:_="" ns3:_="">
    <xsd:import namespace="10ab4137-211f-4237-9340-d12288c2ec06"/>
    <xsd:import namespace="9a92f1a7-0a4b-4dc6-a05f-fc8086944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b4137-211f-4237-9340-d12288c2e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2f1a7-0a4b-4dc6-a05f-fc8086944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470A4-546A-4397-B7AF-4FB6309F80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b4137-211f-4237-9340-d12288c2ec06"/>
    <ds:schemaRef ds:uri="9a92f1a7-0a4b-4dc6-a05f-fc8086944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A67C-1D46-4E1D-AFB4-DB40CF5465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5608</TotalTime>
  <Words>1102</Words>
  <Application>Microsoft Macintosh PowerPoint</Application>
  <PresentationFormat>Widescreen</PresentationFormat>
  <Paragraphs>259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System Font Regular</vt:lpstr>
      <vt:lpstr>SUSE RGS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Complete Rancher Stack</vt:lpstr>
      <vt:lpstr>Worried about STIGs? Concerns with ATOs?</vt:lpstr>
      <vt:lpstr>From Datacenters to the Edge…</vt:lpstr>
      <vt:lpstr>PowerPoint Presentation</vt:lpstr>
      <vt:lpstr>Rancher Federal + Amazon AWS</vt:lpstr>
      <vt:lpstr>PowerPoint Presentation</vt:lpstr>
      <vt:lpstr>Software Bill of Materials</vt:lpstr>
      <vt:lpstr>Image Attestation Reports</vt:lpstr>
      <vt:lpstr>Image Vulnerability Scans</vt:lpstr>
      <vt:lpstr>Rancher Offline Docs</vt:lpstr>
      <vt:lpstr>PowerPoint Presentation</vt:lpstr>
      <vt:lpstr>Recommended Architecture</vt:lpstr>
      <vt:lpstr>Products and Projects</vt:lpstr>
      <vt:lpstr>Rancher: Meeting You At Your Mission</vt:lpstr>
    </vt:vector>
  </TitlesOfParts>
  <Manager>Chris Beaudet</Manager>
  <Company>Rancher Federal (RGS)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RGS Presentation Brady</dc:title>
  <dc:subject>Rancher Federal Briefing</dc:subject>
  <dc:creator>Zack Brady</dc:creator>
  <cp:keywords/>
  <dc:description/>
  <cp:lastModifiedBy>Zack Brady</cp:lastModifiedBy>
  <cp:revision>285</cp:revision>
  <dcterms:created xsi:type="dcterms:W3CDTF">2020-11-17T10:12:06Z</dcterms:created>
  <dcterms:modified xsi:type="dcterms:W3CDTF">2023-02-15T22:30:00Z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0x01010051EAFDFA6D71834D8D993AB6DEF61CED</vt:lpwstr>
  </property>
</Properties>
</file>